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6" r:id="rId5"/>
    <p:sldId id="261" r:id="rId6"/>
    <p:sldId id="257" r:id="rId7"/>
    <p:sldId id="260" r:id="rId8"/>
    <p:sldId id="258" r:id="rId9"/>
    <p:sldId id="259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6BC"/>
    <a:srgbClr val="00FF00"/>
    <a:srgbClr val="FF5050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2" autoAdjust="0"/>
  </p:normalViewPr>
  <p:slideViewPr>
    <p:cSldViewPr>
      <p:cViewPr varScale="1">
        <p:scale>
          <a:sx n="72" d="100"/>
          <a:sy n="72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0EA3-B5DF-4859-871D-99ED60B4AF88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C5ED-4127-47BA-A7CE-A745A7662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0EA3-B5DF-4859-871D-99ED60B4AF88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C5ED-4127-47BA-A7CE-A745A7662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0EA3-B5DF-4859-871D-99ED60B4AF88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C5ED-4127-47BA-A7CE-A745A7662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0EA3-B5DF-4859-871D-99ED60B4AF88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C5ED-4127-47BA-A7CE-A745A7662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0EA3-B5DF-4859-871D-99ED60B4AF88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C5ED-4127-47BA-A7CE-A745A7662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0EA3-B5DF-4859-871D-99ED60B4AF88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C5ED-4127-47BA-A7CE-A745A7662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0EA3-B5DF-4859-871D-99ED60B4AF88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C5ED-4127-47BA-A7CE-A745A7662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0EA3-B5DF-4859-871D-99ED60B4AF88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C5ED-4127-47BA-A7CE-A745A7662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0EA3-B5DF-4859-871D-99ED60B4AF88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C5ED-4127-47BA-A7CE-A745A7662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0EA3-B5DF-4859-871D-99ED60B4AF88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C5ED-4127-47BA-A7CE-A745A7662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0EA3-B5DF-4859-871D-99ED60B4AF88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C5ED-4127-47BA-A7CE-A745A7662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1626BC"/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10EA3-B5DF-4859-871D-99ED60B4AF88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6C5ED-4127-47BA-A7CE-A745A7662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9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gif"/><Relationship Id="rId7" Type="http://schemas.openxmlformats.org/officeDocument/2006/relationships/image" Target="../media/image31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gif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1626BC"/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7981224" cy="1077218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58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 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универсальное устройство 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обработки 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информации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3" descr="highschool_02"/>
          <p:cNvPicPr>
            <a:picLocks noChangeAspect="1" noChangeArrowheads="1"/>
          </p:cNvPicPr>
          <p:nvPr/>
        </p:nvPicPr>
        <p:blipFill>
          <a:blip r:embed="rId2" cstate="print"/>
          <a:srcRect l="23470" b="11224"/>
          <a:stretch>
            <a:fillRect/>
          </a:stretch>
        </p:blipFill>
        <p:spPr bwMode="auto">
          <a:xfrm>
            <a:off x="0" y="2300292"/>
            <a:ext cx="3929058" cy="45577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Documents and Settings\Преподаватель\Рабочий стол\Безымянный копи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231">
            <a:off x="4572000" y="2428868"/>
            <a:ext cx="3143272" cy="3042363"/>
          </a:xfrm>
          <a:prstGeom prst="rect">
            <a:avLst/>
          </a:prstGeom>
          <a:noFill/>
          <a:effectLst>
            <a:outerShdw blurRad="50800" dist="190500" dir="8880000" algn="r" rotWithShape="0">
              <a:prstClr val="black">
                <a:alpha val="51000"/>
              </a:prstClr>
            </a:outerShdw>
          </a:effectLst>
        </p:spPr>
      </p:pic>
      <p:sp>
        <p:nvSpPr>
          <p:cNvPr id="8" name="Прямоугольный треугольник 7"/>
          <p:cNvSpPr/>
          <p:nvPr/>
        </p:nvSpPr>
        <p:spPr>
          <a:xfrm rot="10800000">
            <a:off x="8143892" y="0"/>
            <a:ext cx="1000108" cy="6858000"/>
          </a:xfrm>
          <a:prstGeom prst="rtTriangle">
            <a:avLst/>
          </a:prstGeom>
          <a:gradFill flip="none" rotWithShape="1">
            <a:gsLst>
              <a:gs pos="45000">
                <a:srgbClr val="FFC000"/>
              </a:gs>
              <a:gs pos="8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413305">
            <a:off x="8381200" y="161599"/>
            <a:ext cx="785818" cy="350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10011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1010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0111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010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52" y="428604"/>
            <a:ext cx="40005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Компьютеры, в которых  существует возможность производить замену отдельных компонентов системного блока на более совершенные (в рамках совместимости) либо на аналогичные, но разных производителей, устанавливать различное ПО называются ПК поддерживающими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открытой архитектуры.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К таковым относятся практически все ПК компании </a:t>
            </a:r>
            <a:r>
              <a:rPr lang="en-US" dirty="0" smtClean="0">
                <a:solidFill>
                  <a:schemeClr val="bg1"/>
                </a:solidFill>
              </a:rPr>
              <a:t>IBM. </a:t>
            </a:r>
            <a:endParaRPr lang="ru-RU" dirty="0" smtClean="0">
              <a:solidFill>
                <a:schemeClr val="bg1"/>
              </a:solidFill>
            </a:endParaRP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Отличие составляют ЦЭВМ </a:t>
            </a:r>
            <a:r>
              <a:rPr lang="en-US" dirty="0" smtClean="0">
                <a:solidFill>
                  <a:schemeClr val="bg1"/>
                </a:solidFill>
              </a:rPr>
              <a:t>Macintosh</a:t>
            </a:r>
            <a:r>
              <a:rPr lang="ru-RU" dirty="0" smtClean="0">
                <a:solidFill>
                  <a:schemeClr val="bg1"/>
                </a:solidFill>
              </a:rPr>
              <a:t> созданные компанией </a:t>
            </a:r>
            <a:r>
              <a:rPr lang="en-US" dirty="0" smtClean="0">
                <a:solidFill>
                  <a:schemeClr val="bg1"/>
                </a:solidFill>
              </a:rPr>
              <a:t>Apple. </a:t>
            </a:r>
            <a:endParaRPr lang="ru-RU" dirty="0" smtClean="0">
              <a:solidFill>
                <a:schemeClr val="bg1"/>
              </a:solidFill>
            </a:endParaRP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В этих компьютерах возможно использование запчастей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только фирмы-производителя, а часть программного обеспечение жестко привязано к аппаратному.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 cstate="print"/>
          <a:srcRect r="15148"/>
          <a:stretch>
            <a:fillRect/>
          </a:stretch>
        </p:blipFill>
        <p:spPr bwMode="auto">
          <a:xfrm>
            <a:off x="714348" y="785794"/>
            <a:ext cx="1714511" cy="1241542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Documents and Settings\Преподаватель\Рабочий стол\image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857760"/>
            <a:ext cx="1785656" cy="1601160"/>
          </a:xfrm>
          <a:prstGeom prst="rect">
            <a:avLst/>
          </a:prstGeom>
          <a:noFill/>
          <a:effectLst>
            <a:outerShdw blurRad="63500" dist="215900" dir="9360000" algn="r" rotWithShape="0">
              <a:prstClr val="black">
                <a:alpha val="53000"/>
              </a:prstClr>
            </a:outerShdw>
          </a:effectLst>
        </p:spPr>
      </p:pic>
      <p:pic>
        <p:nvPicPr>
          <p:cNvPr id="6" name="Picture 18" descr="Dell Latitude_c400_alph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46533" flipH="1">
            <a:off x="568375" y="2741572"/>
            <a:ext cx="1571636" cy="11430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0" dir="1980000" algn="tl" rotWithShape="0">
              <a:prstClr val="black">
                <a:alpha val="52000"/>
              </a:prstClr>
            </a:outerShdw>
          </a:effectLst>
        </p:spPr>
      </p:pic>
      <p:sp>
        <p:nvSpPr>
          <p:cNvPr id="10" name="Левая фигурная скобка 9"/>
          <p:cNvSpPr/>
          <p:nvPr/>
        </p:nvSpPr>
        <p:spPr>
          <a:xfrm rot="10800000">
            <a:off x="2500298" y="714356"/>
            <a:ext cx="571504" cy="3286148"/>
          </a:xfrm>
          <a:prstGeom prst="leftBrace">
            <a:avLst>
              <a:gd name="adj1" fmla="val 41104"/>
              <a:gd name="adj2" fmla="val 50000"/>
            </a:avLst>
          </a:prstGeom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2071678"/>
            <a:ext cx="1260281" cy="523220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58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IBM PC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5143512"/>
            <a:ext cx="903389" cy="523220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58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AutoShape 34"/>
          <p:cNvSpPr>
            <a:spLocks noChangeArrowheads="1"/>
          </p:cNvSpPr>
          <p:nvPr/>
        </p:nvSpPr>
        <p:spPr bwMode="auto">
          <a:xfrm rot="10800000">
            <a:off x="2357422" y="5286388"/>
            <a:ext cx="928695" cy="214314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542928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</a:rPr>
              <a:t>течение своего развития человечество постоянно накапливало информацию. К началу XX веке заговорили не более ни менее, как об информационной катастрофе.</a:t>
            </a:r>
          </a:p>
          <a:p>
            <a:pPr algn="just"/>
            <a:endParaRPr lang="ru-RU" sz="16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/>
            <a:r>
              <a:rPr lang="ru-RU" sz="1600" b="1" i="1" dirty="0" smtClean="0">
                <a:solidFill>
                  <a:schemeClr val="bg1"/>
                </a:solidFill>
                <a:latin typeface="Verdana" pitchFamily="34" charset="0"/>
              </a:rPr>
              <a:t>	Информационный кризис 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</a:rPr>
              <a:t>— это возрастающее противоречие между объемом накапливаемой в обществе информации и ограниченными возможностями ее переработки, отдельно взятой личностью. </a:t>
            </a:r>
          </a:p>
          <a:p>
            <a:pPr algn="just"/>
            <a:endParaRPr lang="ru-RU" sz="16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</a:rPr>
              <a:t>По оценкам специалистов в настоящее время количество информации, циркулирующей в обществе, удваивается примерно каждые 8-12 лет. </a:t>
            </a:r>
          </a:p>
          <a:p>
            <a:pPr algn="just"/>
            <a:endParaRPr lang="ru-RU" sz="16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</a:rPr>
              <a:t>Появилась уверенность в том, что для того, чтобы справиться с такой лавиной информации, недостаточно возможностей человеческого организма. Для этого нужны специальные средства и методы обработки информации, ее хранения и использования. </a:t>
            </a:r>
            <a:endParaRPr lang="ru-RU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719" t="23438" r="47852" b="42138"/>
          <a:stretch>
            <a:fillRect/>
          </a:stretch>
        </p:blipFill>
        <p:spPr bwMode="auto">
          <a:xfrm>
            <a:off x="6715140" y="4643446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2218" t="15381" r="49772" b="42198"/>
          <a:stretch>
            <a:fillRect/>
          </a:stretch>
        </p:blipFill>
        <p:spPr bwMode="auto">
          <a:xfrm>
            <a:off x="6715140" y="2786058"/>
            <a:ext cx="220829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11194" t="11194" r="45149" b="45428"/>
          <a:stretch>
            <a:fillRect/>
          </a:stretch>
        </p:blipFill>
        <p:spPr bwMode="auto">
          <a:xfrm>
            <a:off x="6715140" y="857232"/>
            <a:ext cx="220437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Стрелка вверх 5"/>
          <p:cNvSpPr/>
          <p:nvPr/>
        </p:nvSpPr>
        <p:spPr>
          <a:xfrm>
            <a:off x="5857884" y="857232"/>
            <a:ext cx="714380" cy="5357850"/>
          </a:xfrm>
          <a:prstGeom prst="upArrow">
            <a:avLst>
              <a:gd name="adj1" fmla="val 50000"/>
              <a:gd name="adj2" fmla="val 59634"/>
            </a:avLst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1016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1626BC"/>
                </a:solidFill>
              </a:rPr>
              <a:t>эволюция</a:t>
            </a:r>
            <a:endParaRPr lang="ru-RU" sz="2400" b="1" dirty="0">
              <a:solidFill>
                <a:srgbClr val="1626BC"/>
              </a:solidFill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357166"/>
            <a:ext cx="578647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Информация не существует сама по себе, она проявляется в информационных процессах.</a:t>
            </a:r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В наиболее общем виде </a:t>
            </a:r>
            <a:r>
              <a:rPr lang="ru-RU" b="1" dirty="0" smtClean="0">
                <a:solidFill>
                  <a:schemeClr val="bg1"/>
                </a:solidFill>
              </a:rPr>
              <a:t>информационный процесс (ИП) </a:t>
            </a:r>
            <a:r>
              <a:rPr lang="ru-RU" dirty="0" smtClean="0">
                <a:solidFill>
                  <a:schemeClr val="bg1"/>
                </a:solidFill>
              </a:rPr>
              <a:t>определяется как совокупность последовательных действий (операций), производимых над данными, сведениями, фактами, идеями, гипотезами для получения какого-либо результата.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В информатике к информационным процессам относят: </a:t>
            </a:r>
          </a:p>
          <a:p>
            <a:pPr algn="just"/>
            <a:endParaRPr lang="ru-RU" b="1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FF00"/>
                </a:solidFill>
              </a:rPr>
              <a:t> Поиск информации; 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FF00"/>
                </a:solidFill>
              </a:rPr>
              <a:t> Отбор информации; 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FF00"/>
                </a:solidFill>
              </a:rPr>
              <a:t> Хранение информации; 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FF00"/>
                </a:solidFill>
              </a:rPr>
              <a:t> Передача информации; 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FF00"/>
                </a:solidFill>
              </a:rPr>
              <a:t> Кодирование информации; 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FF00"/>
                </a:solidFill>
              </a:rPr>
              <a:t> Обработка информации; 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FF00"/>
                </a:solidFill>
              </a:rPr>
              <a:t> Защита информации.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Для работы с различными типами информации были созданы всевозможные электронные и механические приспособления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12" descr="calcula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28604"/>
            <a:ext cx="1905004" cy="1558014"/>
          </a:xfrm>
          <a:prstGeom prst="rect">
            <a:avLst/>
          </a:prstGeom>
          <a:noFill/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7" descr="cellph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71810"/>
            <a:ext cx="857240" cy="131820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8" descr="abac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26542">
            <a:off x="3087638" y="3370606"/>
            <a:ext cx="1609434" cy="984465"/>
          </a:xfrm>
          <a:prstGeom prst="rect">
            <a:avLst/>
          </a:prstGeom>
          <a:noFill/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Oval 279"/>
          <p:cNvSpPr>
            <a:spLocks noChangeArrowheads="1"/>
          </p:cNvSpPr>
          <p:nvPr/>
        </p:nvSpPr>
        <p:spPr bwMode="auto">
          <a:xfrm>
            <a:off x="6000760" y="4832545"/>
            <a:ext cx="2706692" cy="705822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13" name="Picture 280" descr="av receiver_alph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1C21FB"/>
              </a:clrFrom>
              <a:clrTo>
                <a:srgbClr val="1C21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5572140"/>
            <a:ext cx="2571736" cy="1285860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</a:effectLst>
        </p:spPr>
      </p:pic>
      <p:grpSp>
        <p:nvGrpSpPr>
          <p:cNvPr id="14" name="Group 238"/>
          <p:cNvGrpSpPr>
            <a:grpSpLocks/>
          </p:cNvGrpSpPr>
          <p:nvPr/>
        </p:nvGrpSpPr>
        <p:grpSpPr bwMode="auto">
          <a:xfrm>
            <a:off x="4429124" y="4714884"/>
            <a:ext cx="1373808" cy="714380"/>
            <a:chOff x="1606" y="3034"/>
            <a:chExt cx="818" cy="358"/>
          </a:xfrm>
        </p:grpSpPr>
        <p:sp>
          <p:nvSpPr>
            <p:cNvPr id="15" name="Oval 239"/>
            <p:cNvSpPr>
              <a:spLocks noChangeArrowheads="1"/>
            </p:cNvSpPr>
            <p:nvPr/>
          </p:nvSpPr>
          <p:spPr bwMode="auto">
            <a:xfrm>
              <a:off x="1606" y="3165"/>
              <a:ext cx="818" cy="22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pic>
          <p:nvPicPr>
            <p:cNvPr id="16" name="Picture 240" descr="digital camera_alph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07" y="3034"/>
              <a:ext cx="377" cy="312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2"/>
              </a:outerShdw>
            </a:effectLst>
          </p:spPr>
        </p:pic>
      </p:grpSp>
      <p:pic>
        <p:nvPicPr>
          <p:cNvPr id="2052" name="Picture 4" descr="C:\Documents and Settings\Преподаватель\Рабочий стол\Безымянный копия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1214422"/>
            <a:ext cx="1514475" cy="1790700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/>
          <a:srcRect l="5273" t="12451" r="44922" b="45068"/>
          <a:stretch>
            <a:fillRect/>
          </a:stretch>
        </p:blipFill>
        <p:spPr bwMode="auto">
          <a:xfrm>
            <a:off x="5643570" y="3143248"/>
            <a:ext cx="33501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2000 PC Blue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858016" y="1000108"/>
            <a:ext cx="1643074" cy="16430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203200" dist="38100" dir="2700000" sx="104000" sy="104000" algn="tl" rotWithShape="0">
              <a:schemeClr val="tx1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596" y="1000108"/>
            <a:ext cx="600079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chemeClr val="bg1"/>
                </a:solidFill>
                <a:latin typeface="Verdana" pitchFamily="34" charset="0"/>
              </a:rPr>
              <a:t>Компьютер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</a:rPr>
              <a:t> (от англ. </a:t>
            </a:r>
            <a:r>
              <a:rPr lang="en-US" sz="1600" b="1" i="1" dirty="0" smtClean="0">
                <a:solidFill>
                  <a:schemeClr val="bg1"/>
                </a:solidFill>
                <a:latin typeface="Verdana" pitchFamily="34" charset="0"/>
              </a:rPr>
              <a:t>computer</a:t>
            </a: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 – 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</a:rPr>
              <a:t>вычислитель) – это программируемое электронное устройство, предназначенное для накопления, обработки и передачи информации.</a:t>
            </a:r>
          </a:p>
          <a:p>
            <a:pPr algn="just"/>
            <a:endParaRPr lang="ru-RU" sz="16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</a:rPr>
              <a:t>По принципам своего устройства компьютер — это модель человека, работающего с информацией.</a:t>
            </a:r>
            <a:endParaRPr lang="ru-RU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1" name="Picture 14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00438"/>
            <a:ext cx="1315650" cy="2786082"/>
          </a:xfrm>
          <a:prstGeom prst="rect">
            <a:avLst/>
          </a:prstGeom>
          <a:noFill/>
          <a:effectLst>
            <a:outerShdw blurRad="50800" dist="107763" dir="8100000" algn="ctr" rotWithShape="0">
              <a:schemeClr val="tx1">
                <a:alpha val="50000"/>
              </a:schemeClr>
            </a:outerShdw>
          </a:effectLst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928794" y="2928934"/>
          <a:ext cx="6715172" cy="3643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8"/>
                <a:gridCol w="3429024"/>
              </a:tblGrid>
              <a:tr h="4058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Человек</a:t>
                      </a:r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Компьютер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0486"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/>
                        <a:t>Получение информации</a:t>
                      </a:r>
                      <a:endParaRPr lang="ru-RU" sz="16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Устройства ввода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36454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мозг человека</a:t>
                      </a:r>
                    </a:p>
                    <a:p>
                      <a:pPr algn="r"/>
                      <a:r>
                        <a:rPr lang="ru-RU" dirty="0" smtClean="0"/>
                        <a:t>(нейроны памяти)</a:t>
                      </a:r>
                    </a:p>
                    <a:p>
                      <a:r>
                        <a:rPr lang="ru-RU" dirty="0" smtClean="0"/>
                        <a:t>Запоминание </a:t>
                      </a:r>
                    </a:p>
                    <a:p>
                      <a:r>
                        <a:rPr lang="ru-RU" dirty="0" smtClean="0"/>
                        <a:t>информации</a:t>
                      </a:r>
                    </a:p>
                    <a:p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записи на</a:t>
                      </a:r>
                      <a:r>
                        <a:rPr lang="ru-RU" baseline="0" dirty="0" smtClean="0"/>
                        <a:t> бумаге </a:t>
                      </a:r>
                    </a:p>
                    <a:p>
                      <a:pPr algn="r"/>
                      <a:r>
                        <a:rPr lang="ru-RU" baseline="0" dirty="0" smtClean="0"/>
                        <a:t>или др. носителе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оперативная (внутренняя)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память </a:t>
                      </a:r>
                    </a:p>
                    <a:p>
                      <a:r>
                        <a:rPr lang="ru-RU" dirty="0" smtClean="0"/>
                        <a:t>Запоминание </a:t>
                      </a:r>
                    </a:p>
                    <a:p>
                      <a:r>
                        <a:rPr lang="ru-RU" dirty="0" smtClean="0"/>
                        <a:t>информации</a:t>
                      </a:r>
                    </a:p>
                    <a:p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долговременная (внешняя) память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2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Процесс мышления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Обработка информации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2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Передача информации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Устройства вывода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>
            <a:off x="3714744" y="4929198"/>
            <a:ext cx="571504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714744" y="4572008"/>
            <a:ext cx="571504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000892" y="4929198"/>
            <a:ext cx="642942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7000892" y="4429132"/>
            <a:ext cx="642942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57159" y="285728"/>
            <a:ext cx="8001056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 наиболее универсальным устройством  для работы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разнотипной информацией стал 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</a:t>
            </a:r>
            <a:endParaRPr lang="ru-RU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71480"/>
            <a:ext cx="46434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</a:rPr>
              <a:t>Современный персональный компьютер способен выполнять множество функций. </a:t>
            </a:r>
          </a:p>
          <a:p>
            <a:pPr algn="just"/>
            <a:endParaRPr lang="ru-RU" sz="16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</a:rPr>
              <a:t>С помощью ПЭВМ можно заниматься  обработкой звука и видео, писать прикладные программы  различного назначения, создавать редактировать и распечатывать текстовые документы и изображения, выполнять сложные инженерные расчеты.</a:t>
            </a:r>
          </a:p>
          <a:p>
            <a:pPr algn="just"/>
            <a:endParaRPr lang="ru-RU" sz="16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</a:rPr>
              <a:t>Кроме того, компьютер предоставляет широкие развлекательные возможности, служит средством общения между людьми.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ru-RU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8" name="Picture 6" descr="Untitled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571480"/>
            <a:ext cx="3235121" cy="3736938"/>
          </a:xfrm>
          <a:prstGeom prst="rect">
            <a:avLst/>
          </a:prstGeom>
          <a:noFill/>
          <a:effectLst>
            <a:outerShdw blurRad="177800" dist="107763" dir="18900000" algn="ctr" rotWithShape="0">
              <a:schemeClr val="tx1">
                <a:alpha val="50000"/>
              </a:schemeClr>
            </a:outerShdw>
          </a:effectLst>
        </p:spPr>
      </p:pic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500034" y="4500570"/>
            <a:ext cx="2592388" cy="2087563"/>
            <a:chOff x="476" y="2704"/>
            <a:chExt cx="1633" cy="1315"/>
          </a:xfrm>
          <a:effectLst>
            <a:outerShdw dist="508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10" name="AutoShape 36"/>
            <p:cNvSpPr>
              <a:spLocks noChangeArrowheads="1"/>
            </p:cNvSpPr>
            <p:nvPr/>
          </p:nvSpPr>
          <p:spPr bwMode="auto">
            <a:xfrm>
              <a:off x="476" y="2704"/>
              <a:ext cx="1633" cy="1315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46001"/>
              </a:schemeClr>
            </a:solidFill>
            <a:ln w="57150">
              <a:solidFill>
                <a:srgbClr val="FFFF00"/>
              </a:solidFill>
              <a:round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1" name="Picture 13" descr="J030125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2" y="2795"/>
              <a:ext cx="726" cy="621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</p:pic>
        <p:pic>
          <p:nvPicPr>
            <p:cNvPr id="12" name="Picture 15" descr="J025234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7" y="2795"/>
              <a:ext cx="576" cy="350"/>
            </a:xfrm>
            <a:prstGeom prst="rect">
              <a:avLst/>
            </a:prstGeom>
            <a:noFill/>
          </p:spPr>
        </p:pic>
        <p:pic>
          <p:nvPicPr>
            <p:cNvPr id="13" name="Picture 17" descr="J021508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7" y="3249"/>
              <a:ext cx="464" cy="726"/>
            </a:xfrm>
            <a:prstGeom prst="rect">
              <a:avLst/>
            </a:prstGeom>
            <a:noFill/>
          </p:spPr>
        </p:pic>
        <p:pic>
          <p:nvPicPr>
            <p:cNvPr id="14" name="Picture 29" descr="J024069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83" y="3475"/>
              <a:ext cx="606" cy="485"/>
            </a:xfrm>
            <a:prstGeom prst="rect">
              <a:avLst/>
            </a:prstGeom>
            <a:noFill/>
          </p:spPr>
        </p:pic>
        <p:sp>
          <p:nvSpPr>
            <p:cNvPr id="15" name="Text Box 42"/>
            <p:cNvSpPr txBox="1">
              <a:spLocks noChangeArrowheads="1"/>
            </p:cNvSpPr>
            <p:nvPr/>
          </p:nvSpPr>
          <p:spPr bwMode="auto">
            <a:xfrm>
              <a:off x="884" y="3067"/>
              <a:ext cx="4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FFFF00"/>
                  </a:solidFill>
                </a:rPr>
                <a:t>E=mc</a:t>
              </a:r>
              <a:r>
                <a:rPr lang="en-US" sz="1400" b="1" baseline="30000">
                  <a:solidFill>
                    <a:srgbClr val="FFFF00"/>
                  </a:solidFill>
                </a:rPr>
                <a:t>2</a:t>
              </a:r>
              <a:endParaRPr lang="ru-RU" sz="1400" b="1" baseline="30000">
                <a:solidFill>
                  <a:srgbClr val="FFFF00"/>
                </a:solidFill>
              </a:endParaRPr>
            </a:p>
          </p:txBody>
        </p:sp>
        <p:sp>
          <p:nvSpPr>
            <p:cNvPr id="16" name="Line 43"/>
            <p:cNvSpPr>
              <a:spLocks noChangeShapeType="1"/>
            </p:cNvSpPr>
            <p:nvPr/>
          </p:nvSpPr>
          <p:spPr bwMode="auto">
            <a:xfrm flipV="1">
              <a:off x="1111" y="3430"/>
              <a:ext cx="0" cy="499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44"/>
            <p:cNvSpPr>
              <a:spLocks/>
            </p:cNvSpPr>
            <p:nvPr/>
          </p:nvSpPr>
          <p:spPr bwMode="auto">
            <a:xfrm rot="-322519">
              <a:off x="1111" y="3475"/>
              <a:ext cx="221" cy="369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133" y="361"/>
                </a:cxn>
                <a:cxn ang="0">
                  <a:pos x="221" y="337"/>
                </a:cxn>
              </a:cxnLst>
              <a:rect l="0" t="0" r="r" b="b"/>
              <a:pathLst>
                <a:path w="221" h="369">
                  <a:moveTo>
                    <a:pt x="69" y="0"/>
                  </a:moveTo>
                  <a:cubicBezTo>
                    <a:pt x="38" y="105"/>
                    <a:pt x="0" y="314"/>
                    <a:pt x="133" y="361"/>
                  </a:cubicBezTo>
                  <a:cubicBezTo>
                    <a:pt x="145" y="360"/>
                    <a:pt x="221" y="369"/>
                    <a:pt x="221" y="337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45"/>
            <p:cNvSpPr>
              <a:spLocks noChangeShapeType="1"/>
            </p:cNvSpPr>
            <p:nvPr/>
          </p:nvSpPr>
          <p:spPr bwMode="auto">
            <a:xfrm flipV="1">
              <a:off x="1066" y="3929"/>
              <a:ext cx="272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9" name="Picture 10" descr="J02920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5286388"/>
            <a:ext cx="1337950" cy="1214446"/>
          </a:xfrm>
          <a:prstGeom prst="rect">
            <a:avLst/>
          </a:prstGeom>
          <a:noFill/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20" name="AutoShape 34"/>
          <p:cNvSpPr>
            <a:spLocks noChangeArrowheads="1"/>
          </p:cNvSpPr>
          <p:nvPr/>
        </p:nvSpPr>
        <p:spPr bwMode="auto">
          <a:xfrm>
            <a:off x="3286116" y="5214950"/>
            <a:ext cx="642943" cy="35719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122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96" y="5357826"/>
            <a:ext cx="1189210" cy="121444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123" name="Picture 3" descr="C:\Documents and Settings\Преподаватель\Рабочий стол\Безимени-1.gif"/>
          <p:cNvPicPr>
            <a:picLocks noChangeAspect="1" noChangeArrowheads="1"/>
          </p:cNvPicPr>
          <p:nvPr/>
        </p:nvPicPr>
        <p:blipFill>
          <a:blip r:embed="rId9" cstate="print"/>
          <a:srcRect l="17215" t="19025" r="18640" b="20369"/>
          <a:stretch>
            <a:fillRect/>
          </a:stretch>
        </p:blipFill>
        <p:spPr bwMode="auto">
          <a:xfrm rot="19357411">
            <a:off x="5741217" y="4493825"/>
            <a:ext cx="1160868" cy="714380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8" name="Группа 27"/>
          <p:cNvGrpSpPr/>
          <p:nvPr/>
        </p:nvGrpSpPr>
        <p:grpSpPr>
          <a:xfrm>
            <a:off x="4714876" y="4929198"/>
            <a:ext cx="1214446" cy="1214446"/>
            <a:chOff x="4714876" y="4929198"/>
            <a:chExt cx="1214446" cy="1214446"/>
          </a:xfrm>
        </p:grpSpPr>
        <p:sp>
          <p:nvSpPr>
            <p:cNvPr id="23" name="Дуга 22"/>
            <p:cNvSpPr/>
            <p:nvPr/>
          </p:nvSpPr>
          <p:spPr>
            <a:xfrm>
              <a:off x="4786314" y="5357826"/>
              <a:ext cx="714380" cy="714380"/>
            </a:xfrm>
            <a:prstGeom prst="arc">
              <a:avLst>
                <a:gd name="adj1" fmla="val 15301498"/>
                <a:gd name="adj2" fmla="val 1622107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Дуга 23"/>
            <p:cNvSpPr/>
            <p:nvPr/>
          </p:nvSpPr>
          <p:spPr>
            <a:xfrm>
              <a:off x="4714876" y="5072074"/>
              <a:ext cx="1071570" cy="1000132"/>
            </a:xfrm>
            <a:prstGeom prst="arc">
              <a:avLst>
                <a:gd name="adj1" fmla="val 15301498"/>
                <a:gd name="adj2" fmla="val 1622107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Дуга 24"/>
            <p:cNvSpPr/>
            <p:nvPr/>
          </p:nvSpPr>
          <p:spPr>
            <a:xfrm>
              <a:off x="4714876" y="5214950"/>
              <a:ext cx="928694" cy="928694"/>
            </a:xfrm>
            <a:prstGeom prst="arc">
              <a:avLst>
                <a:gd name="adj1" fmla="val 15301498"/>
                <a:gd name="adj2" fmla="val 1622107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Дуга 25"/>
            <p:cNvSpPr/>
            <p:nvPr/>
          </p:nvSpPr>
          <p:spPr>
            <a:xfrm>
              <a:off x="4714876" y="5500702"/>
              <a:ext cx="642942" cy="642942"/>
            </a:xfrm>
            <a:prstGeom prst="arc">
              <a:avLst>
                <a:gd name="adj1" fmla="val 15301498"/>
                <a:gd name="adj2" fmla="val 1622107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Дуга 26"/>
            <p:cNvSpPr/>
            <p:nvPr/>
          </p:nvSpPr>
          <p:spPr>
            <a:xfrm>
              <a:off x="4857752" y="4929198"/>
              <a:ext cx="1071570" cy="1143008"/>
            </a:xfrm>
            <a:prstGeom prst="arc">
              <a:avLst>
                <a:gd name="adj1" fmla="val 15301498"/>
                <a:gd name="adj2" fmla="val 1622107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 rot="4371116">
            <a:off x="6295677" y="4652611"/>
            <a:ext cx="1214446" cy="1214446"/>
            <a:chOff x="4714876" y="4929198"/>
            <a:chExt cx="1214446" cy="1214446"/>
          </a:xfrm>
        </p:grpSpPr>
        <p:sp>
          <p:nvSpPr>
            <p:cNvPr id="30" name="Дуга 29"/>
            <p:cNvSpPr/>
            <p:nvPr/>
          </p:nvSpPr>
          <p:spPr>
            <a:xfrm>
              <a:off x="4786314" y="5357826"/>
              <a:ext cx="714380" cy="714380"/>
            </a:xfrm>
            <a:prstGeom prst="arc">
              <a:avLst>
                <a:gd name="adj1" fmla="val 15301498"/>
                <a:gd name="adj2" fmla="val 1622107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Дуга 30"/>
            <p:cNvSpPr/>
            <p:nvPr/>
          </p:nvSpPr>
          <p:spPr>
            <a:xfrm>
              <a:off x="4714876" y="5072074"/>
              <a:ext cx="1071570" cy="1000132"/>
            </a:xfrm>
            <a:prstGeom prst="arc">
              <a:avLst>
                <a:gd name="adj1" fmla="val 15301498"/>
                <a:gd name="adj2" fmla="val 1622107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Дуга 31"/>
            <p:cNvSpPr/>
            <p:nvPr/>
          </p:nvSpPr>
          <p:spPr>
            <a:xfrm>
              <a:off x="4714876" y="5214950"/>
              <a:ext cx="928694" cy="928694"/>
            </a:xfrm>
            <a:prstGeom prst="arc">
              <a:avLst>
                <a:gd name="adj1" fmla="val 15301498"/>
                <a:gd name="adj2" fmla="val 1622107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Дуга 32"/>
            <p:cNvSpPr/>
            <p:nvPr/>
          </p:nvSpPr>
          <p:spPr>
            <a:xfrm>
              <a:off x="4714876" y="5500702"/>
              <a:ext cx="642942" cy="642942"/>
            </a:xfrm>
            <a:prstGeom prst="arc">
              <a:avLst>
                <a:gd name="adj1" fmla="val 15301498"/>
                <a:gd name="adj2" fmla="val 1622107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Дуга 33"/>
            <p:cNvSpPr/>
            <p:nvPr/>
          </p:nvSpPr>
          <p:spPr>
            <a:xfrm>
              <a:off x="4857752" y="4929198"/>
              <a:ext cx="1071570" cy="1143008"/>
            </a:xfrm>
            <a:prstGeom prst="arc">
              <a:avLst>
                <a:gd name="adj1" fmla="val 15301498"/>
                <a:gd name="adj2" fmla="val 1622107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00042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chemeClr val="bg1"/>
                </a:solidFill>
                <a:latin typeface="Verdana" pitchFamily="34" charset="0"/>
              </a:rPr>
              <a:t>Архитектурой компьютера 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</a:rPr>
              <a:t>называется его описание на некотором общем уровне, включающее логическую организацию, структуру и ресурсы компьютера.</a:t>
            </a:r>
            <a:endParaRPr lang="ru-RU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571612"/>
            <a:ext cx="68620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основе архитектуры большинства современных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ПК лежат: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860" y="4786322"/>
            <a:ext cx="4152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магистрально-модульный принцип</a:t>
            </a: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868" y="2357430"/>
            <a:ext cx="537345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Джона фон Неймана</a:t>
            </a:r>
            <a:endParaRPr lang="en-US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наличие устройства  ввода/вывода информации;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адресуемая память;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процессор, состоящий из устройства управления </a:t>
            </a:r>
          </a:p>
          <a:p>
            <a:pPr indent="182563"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арифметико-логического устройства;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данные и программы хранятся вместе.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1" descr="1993 PC Blue_alpha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 bwMode="auto">
          <a:xfrm>
            <a:off x="428596" y="2357430"/>
            <a:ext cx="2357454" cy="20981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135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15" name="AutoShape 19"/>
          <p:cNvSpPr>
            <a:spLocks noChangeArrowheads="1"/>
          </p:cNvSpPr>
          <p:nvPr/>
        </p:nvSpPr>
        <p:spPr bwMode="auto">
          <a:xfrm rot="20489932">
            <a:off x="2652574" y="2728350"/>
            <a:ext cx="838457" cy="195799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 rot="1617972">
            <a:off x="2740998" y="4386538"/>
            <a:ext cx="767997" cy="20515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71472" y="5357826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Компьютер не является неделимым, цельным объектом. Он состоит из некоторого количества устройств – модулей, обладающих возможностью замены. Связаны эти модули через набор электронных линий – магистралей, обеспечивающих энергоснабжение и обмен данными между устройствами ПК.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428604"/>
            <a:ext cx="79296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Для того, чтобы  компьютер мог обрабатывать различные типы информации, она преобразуется в одинаковую цифровую форму. 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Для ЭВМ, как электронного устройства, возможны 2 устойчивых состояния:  наличие тока на микросхемах или его отсутствие. В машинном коде  первому состоянию соответствует 1, второе – 0. 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Таким образом, любую информацию можно закодировать в виде комбинаций (цепочек) нолей и единиц. Благодаря тому, что переход из одного устойчивого состояния в другое осуществляется практически мгновенно, возможно производить обработку информации с высокими скоростями. 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237" descr="Vaio_alp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29454" y="5214926"/>
            <a:ext cx="1648155" cy="1643074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95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2" y="3857628"/>
          <a:ext cx="5881686" cy="25924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2413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60562"/>
                <a:gridCol w="1960562"/>
                <a:gridCol w="1960562"/>
              </a:tblGrid>
              <a:tr h="403763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 информации</a:t>
                      </a:r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Представление информации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376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человеком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компьютером</a:t>
                      </a:r>
                      <a:endParaRPr lang="ru-RU" dirty="0"/>
                    </a:p>
                  </a:txBody>
                  <a:tcPr anchor="ctr"/>
                </a:tc>
              </a:tr>
              <a:tr h="4037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числовая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00000101</a:t>
                      </a:r>
                      <a:endParaRPr lang="ru-RU" dirty="0"/>
                    </a:p>
                  </a:txBody>
                  <a:tcPr anchor="ctr"/>
                </a:tc>
              </a:tr>
              <a:tr h="4037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текстовая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11000000</a:t>
                      </a:r>
                      <a:endParaRPr lang="ru-RU" dirty="0"/>
                    </a:p>
                  </a:txBody>
                  <a:tcPr anchor="ctr"/>
                </a:tc>
              </a:tr>
              <a:tr h="558482"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графическая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.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00000000</a:t>
                      </a:r>
                      <a:endParaRPr lang="ru-RU" dirty="0"/>
                    </a:p>
                  </a:txBody>
                  <a:tcPr anchor="ctr"/>
                </a:tc>
              </a:tr>
              <a:tr h="3982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звуковая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11111111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4" cstate="print"/>
          <a:stretch>
            <a:fillRect/>
          </a:stretch>
        </p:blipFill>
        <p:spPr>
          <a:xfrm>
            <a:off x="3357554" y="6143644"/>
            <a:ext cx="304800" cy="304800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6929454" y="3500438"/>
            <a:ext cx="1928826" cy="1327028"/>
          </a:xfrm>
          <a:prstGeom prst="cloudCallout">
            <a:avLst>
              <a:gd name="adj1" fmla="val -23403"/>
              <a:gd name="adj2" fmla="val 99714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1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0110 00011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0111  1111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0101  10100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11111</a:t>
            </a:r>
          </a:p>
          <a:p>
            <a:pPr algn="ctr"/>
            <a:endParaRPr lang="ru-RU" sz="1200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7" descr="C:\Documents and Settings\Преподаватель\Рабочий стол\oz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714744" y="214290"/>
            <a:ext cx="1817700" cy="1897076"/>
          </a:xfrm>
          <a:prstGeom prst="rect">
            <a:avLst/>
          </a:prstGeom>
          <a:noFill/>
          <a:scene3d>
            <a:camera prst="orthographicFront">
              <a:rot lat="0" lon="20999997" rev="0"/>
            </a:camera>
            <a:lightRig rig="threePt" dir="t"/>
          </a:scene3d>
        </p:spPr>
      </p:pic>
      <p:grpSp>
        <p:nvGrpSpPr>
          <p:cNvPr id="95" name="Группа 94"/>
          <p:cNvGrpSpPr/>
          <p:nvPr/>
        </p:nvGrpSpPr>
        <p:grpSpPr>
          <a:xfrm>
            <a:off x="2000232" y="2143116"/>
            <a:ext cx="6858048" cy="2764295"/>
            <a:chOff x="357158" y="785794"/>
            <a:chExt cx="7277152" cy="335758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57158" y="785794"/>
              <a:ext cx="5143536" cy="3357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000108"/>
              <a:ext cx="1347798" cy="6334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2"/>
                  </a:solidFill>
                </a:rPr>
                <a:t>Процессор</a:t>
              </a:r>
              <a:endParaRPr lang="ru-RU" dirty="0">
                <a:solidFill>
                  <a:schemeClr val="tx2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428860" y="1000108"/>
              <a:ext cx="1562112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2"/>
                  </a:solidFill>
                </a:rPr>
                <a:t>Внутренняя память</a:t>
              </a:r>
              <a:endParaRPr lang="ru-RU" dirty="0">
                <a:solidFill>
                  <a:schemeClr val="tx2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00034" y="2071678"/>
              <a:ext cx="3714776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2"/>
                  </a:solidFill>
                </a:rPr>
                <a:t>Информационная магистраль (шина)</a:t>
              </a:r>
              <a:endParaRPr lang="ru-RU" dirty="0">
                <a:solidFill>
                  <a:schemeClr val="tx2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071670" y="3214686"/>
              <a:ext cx="1428760" cy="7143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2"/>
                  </a:solidFill>
                </a:rPr>
                <a:t>Внешняя память</a:t>
              </a:r>
              <a:endParaRPr lang="ru-RU" dirty="0">
                <a:solidFill>
                  <a:schemeClr val="tx2"/>
                </a:solidFill>
              </a:endParaRPr>
            </a:p>
          </p:txBody>
        </p:sp>
        <p:sp>
          <p:nvSpPr>
            <p:cNvPr id="12" name="Пятиугольник 11"/>
            <p:cNvSpPr/>
            <p:nvPr/>
          </p:nvSpPr>
          <p:spPr>
            <a:xfrm rot="16200000">
              <a:off x="3718449" y="2996667"/>
              <a:ext cx="421218" cy="285752"/>
            </a:xfrm>
            <a:prstGeom prst="homePlat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ятиугольник 12"/>
            <p:cNvSpPr/>
            <p:nvPr/>
          </p:nvSpPr>
          <p:spPr>
            <a:xfrm rot="10800000">
              <a:off x="4714876" y="1071546"/>
              <a:ext cx="571504" cy="484632"/>
            </a:xfrm>
            <a:prstGeom prst="homePlat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ятиугольник 13"/>
            <p:cNvSpPr/>
            <p:nvPr/>
          </p:nvSpPr>
          <p:spPr>
            <a:xfrm rot="10800000">
              <a:off x="4643438" y="2071678"/>
              <a:ext cx="571504" cy="484632"/>
            </a:xfrm>
            <a:prstGeom prst="homePlat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ятиугольник 14"/>
            <p:cNvSpPr/>
            <p:nvPr/>
          </p:nvSpPr>
          <p:spPr>
            <a:xfrm rot="10800000">
              <a:off x="4643438" y="2928934"/>
              <a:ext cx="571504" cy="484632"/>
            </a:xfrm>
            <a:prstGeom prst="homePlat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rot="5400000">
              <a:off x="858018" y="1856570"/>
              <a:ext cx="428628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rot="5400000" flipH="1" flipV="1">
              <a:off x="1143770" y="1857364"/>
              <a:ext cx="427834" cy="79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3500430" y="3714752"/>
              <a:ext cx="428628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 flipH="1" flipV="1">
              <a:off x="3751257" y="3535363"/>
              <a:ext cx="35719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5400000">
              <a:off x="3572662" y="2214554"/>
              <a:ext cx="1856594" cy="79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4214810" y="2285992"/>
              <a:ext cx="285752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Прямоугольник 54"/>
            <p:cNvSpPr/>
            <p:nvPr/>
          </p:nvSpPr>
          <p:spPr>
            <a:xfrm>
              <a:off x="6072198" y="1142984"/>
              <a:ext cx="1562112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2"/>
                  </a:solidFill>
                </a:rPr>
                <a:t>Монитор</a:t>
              </a:r>
              <a:endParaRPr lang="ru-RU" dirty="0">
                <a:solidFill>
                  <a:schemeClr val="tx2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6072198" y="2071678"/>
              <a:ext cx="1562112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2"/>
                  </a:solidFill>
                </a:rPr>
                <a:t>Клавиатура</a:t>
              </a:r>
              <a:endParaRPr lang="ru-RU" dirty="0">
                <a:solidFill>
                  <a:schemeClr val="tx2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6072198" y="3000372"/>
              <a:ext cx="1562112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2"/>
                  </a:solidFill>
                </a:rPr>
                <a:t>Мышь</a:t>
              </a:r>
              <a:endParaRPr lang="ru-RU" dirty="0">
                <a:solidFill>
                  <a:schemeClr val="tx2"/>
                </a:solidFill>
              </a:endParaRP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4500562" y="1285860"/>
              <a:ext cx="214314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4500562" y="3143248"/>
              <a:ext cx="142876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4357686" y="2285992"/>
              <a:ext cx="285752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5214942" y="2285992"/>
              <a:ext cx="857256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5214942" y="3214686"/>
              <a:ext cx="857256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>
              <a:off x="5286380" y="1357298"/>
              <a:ext cx="785818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rot="5400000" flipH="1" flipV="1">
              <a:off x="3822695" y="2820983"/>
              <a:ext cx="214314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 стрелкой 92"/>
            <p:cNvCxnSpPr/>
            <p:nvPr/>
          </p:nvCxnSpPr>
          <p:spPr>
            <a:xfrm rot="5400000">
              <a:off x="2858282" y="1855776"/>
              <a:ext cx="428628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 стрелкой 93"/>
            <p:cNvCxnSpPr/>
            <p:nvPr/>
          </p:nvCxnSpPr>
          <p:spPr>
            <a:xfrm rot="5400000" flipH="1" flipV="1">
              <a:off x="3144034" y="1856570"/>
              <a:ext cx="427834" cy="79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9" name="Picture 5" descr="C:\Documents and Settings\Преподаватель\Рабочий стол\111.gif"/>
          <p:cNvPicPr>
            <a:picLocks noChangeAspect="1" noChangeArrowheads="1"/>
          </p:cNvPicPr>
          <p:nvPr/>
        </p:nvPicPr>
        <p:blipFill>
          <a:blip r:embed="rId3" cstate="print"/>
          <a:srcRect t="20513" b="20513"/>
          <a:stretch>
            <a:fillRect/>
          </a:stretch>
        </p:blipFill>
        <p:spPr bwMode="auto">
          <a:xfrm>
            <a:off x="214282" y="4000504"/>
            <a:ext cx="3512886" cy="23574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C:\Documents and Settings\Преподаватель\Рабочий стол\hd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857760"/>
            <a:ext cx="1975919" cy="185736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31" name="Picture 7" descr="C:\Documents and Settings\Преподаватель\Рабочий стол\oz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85728"/>
            <a:ext cx="1897076" cy="1897076"/>
          </a:xfrm>
          <a:prstGeom prst="rect">
            <a:avLst/>
          </a:prstGeom>
          <a:noFill/>
          <a:effectLst>
            <a:outerShdw blurRad="50800" dist="152400" dir="4920000" algn="l" rotWithShape="0">
              <a:prstClr val="black">
                <a:alpha val="40000"/>
              </a:prstClr>
            </a:outerShdw>
          </a:effectLst>
        </p:spPr>
      </p:pic>
      <p:pic>
        <p:nvPicPr>
          <p:cNvPr id="102" name="Picture 21" descr="speak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1285860"/>
            <a:ext cx="1014413" cy="800075"/>
          </a:xfrm>
          <a:prstGeom prst="rect">
            <a:avLst/>
          </a:prstGeom>
          <a:noFill/>
        </p:spPr>
      </p:pic>
      <p:pic>
        <p:nvPicPr>
          <p:cNvPr id="111" name="Picture 208" descr="Flat Screen_alph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857232"/>
            <a:ext cx="1248387" cy="973242"/>
          </a:xfrm>
          <a:prstGeom prst="rect">
            <a:avLst/>
          </a:prstGeom>
          <a:noFill/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" name="Picture 15" descr="Untitled-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4857760"/>
            <a:ext cx="1596990" cy="1581152"/>
          </a:xfrm>
          <a:prstGeom prst="rect">
            <a:avLst/>
          </a:prstGeom>
          <a:noFill/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4098" name="Picture 2" descr="C:\Documents and Settings\Преподаватель\Рабочий стол\RIS1.gif"/>
          <p:cNvPicPr>
            <a:picLocks noChangeAspect="1" noChangeArrowheads="1"/>
          </p:cNvPicPr>
          <p:nvPr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571472" y="714356"/>
            <a:ext cx="1427841" cy="1500198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9" descr="NIC car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2714620"/>
            <a:ext cx="1468383" cy="1101726"/>
          </a:xfrm>
          <a:prstGeom prst="rect">
            <a:avLst/>
          </a:prstGeom>
          <a:noFill/>
          <a:effectLst>
            <a:outerShdw blurRad="50800" dist="127000" dir="8100000" algn="tr" rotWithShape="0">
              <a:prstClr val="black">
                <a:alpha val="62000"/>
              </a:prstClr>
            </a:outerShdw>
          </a:effec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500042"/>
            <a:ext cx="82039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Для связи основных устройств компьютера между собой используется специальная  информационная магистраль, называемая </a:t>
            </a:r>
            <a:r>
              <a:rPr lang="ru-RU" b="1" i="1" dirty="0" smtClean="0">
                <a:solidFill>
                  <a:schemeClr val="bg1"/>
                </a:solidFill>
              </a:rPr>
              <a:t>шиной.</a:t>
            </a:r>
            <a:r>
              <a:rPr lang="ru-RU" b="1" dirty="0" smtClean="0">
                <a:solidFill>
                  <a:schemeClr val="bg1"/>
                </a:solidFill>
              </a:rPr>
              <a:t> Шина – это кабель состоящий из множества проводов. Шину делят на 3 части:</a:t>
            </a:r>
          </a:p>
          <a:p>
            <a:pPr algn="just"/>
            <a:endParaRPr lang="ru-RU" b="1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</a:rPr>
              <a:t> Шина адреса – на ней устанавливается адрес устройства (либо ячейки памяти), с которым будет происходить обмен информацией;</a:t>
            </a:r>
          </a:p>
          <a:p>
            <a:pPr algn="just"/>
            <a:endParaRPr lang="ru-RU" b="1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</a:rPr>
              <a:t> Шина данных –по которой  собственно и будет передана информация;</a:t>
            </a:r>
          </a:p>
          <a:p>
            <a:pPr algn="just"/>
            <a:endParaRPr lang="ru-RU" b="1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</a:rPr>
              <a:t> Шина управления – регулирует процесс обмена информацией (например позволяет компьютеру различать между собой адреса памяти и устройств ввода/вывода).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4071942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Для того, чтобы иметь возможность подключить различные устройства к обще шине принято использовать ряд различных контроллеров, слотов расширения и портов.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429264"/>
            <a:ext cx="1571636" cy="71438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Внешнее устройство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5429264"/>
            <a:ext cx="1428760" cy="714380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Контроллер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5429264"/>
            <a:ext cx="1428760" cy="71438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Порт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72330" y="5429264"/>
            <a:ext cx="1428760" cy="714380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Шина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2500298" y="5715016"/>
            <a:ext cx="571504" cy="217136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4500562" y="5715016"/>
            <a:ext cx="571504" cy="217136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6500826" y="5715016"/>
            <a:ext cx="571504" cy="217136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700</Words>
  <Application>Microsoft Office PowerPoint</Application>
  <PresentationFormat>Экран (4:3)</PresentationFormat>
  <Paragraphs>134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Школа №32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Svetlana</dc:creator>
  <cp:lastModifiedBy>Светлана</cp:lastModifiedBy>
  <cp:revision>61</cp:revision>
  <dcterms:created xsi:type="dcterms:W3CDTF">2009-03-29T10:35:41Z</dcterms:created>
  <dcterms:modified xsi:type="dcterms:W3CDTF">2011-11-07T10:23:14Z</dcterms:modified>
</cp:coreProperties>
</file>