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6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s/slide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  <p:sldMasterId id="2147483768" r:id="rId2"/>
    <p:sldMasterId id="2147483828" r:id="rId3"/>
    <p:sldMasterId id="2147483840" r:id="rId4"/>
    <p:sldMasterId id="2147483864" r:id="rId5"/>
    <p:sldMasterId id="2147483876" r:id="rId6"/>
  </p:sldMasterIdLst>
  <p:sldIdLst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6" r:id="rId15"/>
    <p:sldId id="265" r:id="rId16"/>
    <p:sldId id="267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5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04.04.2011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04.04.2011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04.04.2011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04.04.2011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04.04.2011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04.04.2011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04.04.2011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04.04.2011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04.04.2011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04.04.2011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04.04.2011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04.04.2011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04.04.2011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04.04.2011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04.04.2011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04.04.2011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04.04.2011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04.04.2011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04.04.2011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04.04.2011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04.04.2011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04.04.2011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ransition/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04.04.2011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ransition/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04.04.2011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ransition/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04.04.2011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ransition/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04.04.2011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ransition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&#1043;&#1040;&#1043;&#1040;&#1056;&#1048;&#1053;\&#1043;&#1040;&#1043;&#1040;&#1056;&#1048;&#1053;\&#1070;&#1088;&#1080;&#1081;_&#1043;&#1091;&#1083;&#1103;&#1077;&#1074;_-_&#1047;&#1085;&#1072;&#1077;&#1090;&#1077;,_&#1082;&#1072;&#1082;&#1080;&#1084;_&#1086;&#1085;_&#1087;&#1072;&#1088;&#1085;&#1077;&#1084;_&#1073;&#1099;&#1083;_(audiopoisk.com).mp3" TargetMode="Externa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19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C:\Documents and Settings\BRUNTSEV\Мои документы\Мои рисунки\Юрий\Документы\Презентации\Материал\gagarin_skaf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70" y="4071942"/>
            <a:ext cx="3192635" cy="2586034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</p:pic>
      <p:pic>
        <p:nvPicPr>
          <p:cNvPr id="2054" name="Picture 6" descr="C:\Documents and Settings\BRUNTSEV\Мои документы\Мои рисунки\Юрий\Документы\Презентации\Материал\Gagarin_U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16" y="214290"/>
            <a:ext cx="2071670" cy="2750717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</p:pic>
      <p:pic>
        <p:nvPicPr>
          <p:cNvPr id="2055" name="Picture 7" descr="C:\Documents and Settings\BRUNTSEV\Мои документы\Мои рисунки\Юрий\Документы\Презентации\Материал\hm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44" y="1785926"/>
            <a:ext cx="3571900" cy="4906456"/>
          </a:xfrm>
          <a:prstGeom prst="rect">
            <a:avLst/>
          </a:prstGeom>
          <a:noFill/>
          <a:ln w="28575">
            <a:solidFill>
              <a:schemeClr val="bg1"/>
            </a:solidFill>
            <a:prstDash val="solid"/>
          </a:ln>
        </p:spPr>
      </p:pic>
      <p:sp>
        <p:nvSpPr>
          <p:cNvPr id="8" name="Прямоугольник 7"/>
          <p:cNvSpPr/>
          <p:nvPr/>
        </p:nvSpPr>
        <p:spPr>
          <a:xfrm>
            <a:off x="1071538" y="214290"/>
            <a:ext cx="5000660" cy="1323439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  <a:scene3d>
              <a:camera prst="orthographicFront">
                <a:rot lat="0" lon="300000" rev="0"/>
              </a:camera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8000" b="1" dirty="0" smtClean="0">
                <a:ln w="50800"/>
                <a:solidFill>
                  <a:schemeClr val="bg1"/>
                </a:solidFill>
              </a:rPr>
              <a:t>ГАГАРИН</a:t>
            </a:r>
            <a:endParaRPr lang="ru-RU" sz="8000" b="1" cap="none" spc="0" dirty="0">
              <a:ln w="50800"/>
              <a:solidFill>
                <a:schemeClr val="bg1"/>
              </a:solidFill>
              <a:effectLst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071934" y="1785926"/>
            <a:ext cx="2584362" cy="1107996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66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Юрий</a:t>
            </a:r>
            <a:endParaRPr lang="ru-RU" sz="66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214810" y="3000372"/>
            <a:ext cx="4668714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66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Алексеевич</a:t>
            </a:r>
            <a:endParaRPr lang="ru-RU" sz="66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pic>
        <p:nvPicPr>
          <p:cNvPr id="12" name="Юрий_Гуляев_-_Знаете,_каким_он_парнем_был_(audiopoisk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4500562" y="514351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9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46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8" grpId="1"/>
      <p:bldP spid="9" grpId="0"/>
      <p:bldP spid="10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Documents and Settings\Учебный1\Мои документы\Мои рисунки\Презентации\Гагарин\Материал\976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86400" y="0"/>
            <a:ext cx="3657600" cy="3810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sp>
        <p:nvSpPr>
          <p:cNvPr id="2" name="Прямоугольник 1"/>
          <p:cNvSpPr/>
          <p:nvPr/>
        </p:nvSpPr>
        <p:spPr>
          <a:xfrm>
            <a:off x="0" y="2533739"/>
            <a:ext cx="6858000" cy="4324261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ru-RU" sz="2500" b="1" dirty="0" smtClean="0">
                <a:ln>
                  <a:prstDash val="solid"/>
                </a:ln>
                <a:solidFill>
                  <a:schemeClr val="bg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После полёта в космос Гагарин учился в Военно-воздушной инженерной академии имени Н.Е. Жуковского и поэтому некоторое время не имел лётной практики, также сказывалась и общественная деятельность. Первый после перерыва самостоятельный вылет на МиГ-17 он совершил в начале декабря 1967 года. Приземлился со второго захода из-за неверного расчёта на посадку, характерного для лётчиков низкого роста, имевших перерыв в полётах.</a:t>
            </a:r>
            <a:endParaRPr lang="ru-RU" sz="2500" b="1" dirty="0">
              <a:ln>
                <a:prstDash val="solid"/>
              </a:ln>
              <a:solidFill>
                <a:schemeClr val="bg1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4098" name="Picture 2" descr="C:\Documents and Settings\Учебный1\Мои документы\Мои рисунки\Презентации\Гагарин\Материал\g_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14290"/>
            <a:ext cx="3048000" cy="216693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</p:spTree>
  </p:cSld>
  <p:clrMapOvr>
    <a:masterClrMapping/>
  </p:clrMapOvr>
  <p:transition spd="slow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dirty="0" smtClean="0"/>
              <a:t/>
            </a:r>
            <a:br>
              <a:rPr lang="ru-RU" dirty="0" smtClean="0"/>
            </a:br>
            <a:r>
              <a:rPr lang="ru-RU" sz="2000" b="1" dirty="0" smtClean="0">
                <a:solidFill>
                  <a:schemeClr val="bg1"/>
                </a:solidFill>
              </a:rPr>
              <a:t>Трагически погиб в авиационной катастрофе вблизи деревни Новосёлово </a:t>
            </a:r>
            <a:r>
              <a:rPr lang="ru-RU" sz="2000" b="1" dirty="0" err="1" smtClean="0">
                <a:solidFill>
                  <a:schemeClr val="bg1"/>
                </a:solidFill>
              </a:rPr>
              <a:t>Киржачского</a:t>
            </a:r>
            <a:r>
              <a:rPr lang="ru-RU" sz="2000" b="1" dirty="0" smtClean="0">
                <a:solidFill>
                  <a:schemeClr val="bg1"/>
                </a:solidFill>
              </a:rPr>
              <a:t> района Владимирской области при выполнении тренировочного полёта на самолёте. Похоронен на Красной площади в Москве.</a:t>
            </a:r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10" name="Содержимое 9" descr="место гибели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71537" y="1766094"/>
            <a:ext cx="3209925" cy="4286250"/>
          </a:xfrm>
        </p:spPr>
      </p:pic>
      <p:pic>
        <p:nvPicPr>
          <p:cNvPr id="11" name="Содержимое 10" descr="жена на месте гибели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000625" y="1666081"/>
            <a:ext cx="3333750" cy="4486275"/>
          </a:xfr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Documents and Settings\BRUNTSEV\Мои документы\Мои рисунки\Юрий\Документы\Презентации\Материал\220px-Gagarin_space_suit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3000372"/>
            <a:ext cx="2716393" cy="364331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sp>
        <p:nvSpPr>
          <p:cNvPr id="2" name="Прямоугольник 1"/>
          <p:cNvSpPr/>
          <p:nvPr/>
        </p:nvSpPr>
        <p:spPr>
          <a:xfrm>
            <a:off x="428596" y="571480"/>
            <a:ext cx="5072098" cy="273921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ru-RU" sz="2800" b="1" dirty="0" smtClean="0"/>
              <a:t>ГАГАРИН Юрий Алексеевич </a:t>
            </a:r>
            <a:r>
              <a:rPr lang="ru-RU" sz="2400" b="1" dirty="0" smtClean="0"/>
              <a:t>(1934-1968) космонавт СССР, полковник, Герой Советского Союза, лётчик-космонавт СССР.  </a:t>
            </a:r>
          </a:p>
          <a:p>
            <a:r>
              <a:rPr lang="ru-RU" sz="2400" b="1" dirty="0" smtClean="0"/>
              <a:t>Первый человек, совершивший полёт в космос.</a:t>
            </a:r>
            <a:endParaRPr lang="ru-RU" sz="2400" dirty="0" smtClean="0"/>
          </a:p>
          <a:p>
            <a:endParaRPr lang="ru-RU" sz="2400" dirty="0"/>
          </a:p>
        </p:txBody>
      </p:sp>
      <p:pic>
        <p:nvPicPr>
          <p:cNvPr id="3074" name="Picture 2" descr="C:\Documents and Settings\BRUNTSEV\Мои документы\Мои рисунки\Юрий\Документы\Презентации\Материал\08-8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22" y="571480"/>
            <a:ext cx="2884483" cy="36411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3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3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BRUNTSEV\Мои документы\Мои рисунки\Юрий\Документы\Презентации\Материал\976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870941"/>
            <a:ext cx="5286412" cy="473133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pic>
        <p:nvPicPr>
          <p:cNvPr id="4099" name="Picture 3" descr="C:\Documents and Settings\BRUNTSEV\Мои документы\Мои рисунки\Юрий\Документы\Презентации\Материал\978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98817" y="3000372"/>
            <a:ext cx="1773076" cy="323849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571472" y="142852"/>
            <a:ext cx="650085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Родился в семье колхозника в г. Гжатске </a:t>
            </a:r>
          </a:p>
          <a:p>
            <a:r>
              <a:rPr lang="ru-RU" sz="28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Гжатского района Смоленской обл. </a:t>
            </a:r>
          </a:p>
          <a:p>
            <a:r>
              <a:rPr lang="ru-RU" sz="28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                 9 марта 1934 года.</a:t>
            </a:r>
          </a:p>
          <a:p>
            <a:endParaRPr lang="ru-RU" sz="28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44444E-6 L 0.47414 -0.22638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7" y="-1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Documents and Settings\BRUNTSEV\Мои документы\Мои рисунки\Юрий\Документы\Презентации\Материал\Gagarin_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528722">
            <a:off x="3105796" y="3567122"/>
            <a:ext cx="2577455" cy="2876369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4357686" y="500042"/>
            <a:ext cx="442915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В 1955 году с отличием окончил индустриальный техникум и аэроклуб в Саратове и </a:t>
            </a:r>
            <a:r>
              <a:rPr lang="ru-RU" sz="2400" b="1" dirty="0" err="1" smtClean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оступил</a:t>
            </a:r>
            <a:r>
              <a:rPr lang="ru-RU" sz="2400" b="1" dirty="0" smtClean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 в 1-ое Чкаловское военное авиационное училище лётчиков имени К.Е. Ворошилова, которое окончил в 1957 году по 1-му разряду</a:t>
            </a:r>
            <a:r>
              <a:rPr lang="ru-RU" b="1" dirty="0" smtClean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. </a:t>
            </a:r>
            <a:endParaRPr lang="ru-RU" dirty="0"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1026" name="Picture 2" descr="C:\Documents and Settings\BRUNTSEV\Мои документы\Мои рисунки\Юрий\Документы\Презентации\Материал\vostok_korab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6578" y="3929066"/>
            <a:ext cx="1165443" cy="219550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pic>
        <p:nvPicPr>
          <p:cNvPr id="1027" name="Picture 3" descr="C:\Documents and Settings\BRUNTSEV\Мои документы\Мои рисунки\Юрий\Документы\Презентации\Материал\vostok_rocke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285728"/>
            <a:ext cx="1803400" cy="61214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</p:spTree>
  </p:cSld>
  <p:clrMapOvr>
    <a:masterClrMapping/>
  </p:clrMapOvr>
  <p:transition spd="slow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500042"/>
            <a:ext cx="4286280" cy="201593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25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12 апреля 1961 года совершил первый в истории человечества </a:t>
            </a:r>
            <a:r>
              <a:rPr lang="ru-RU" sz="25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космический</a:t>
            </a:r>
            <a:r>
              <a:rPr lang="ru-RU" sz="25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полёт </a:t>
            </a:r>
          </a:p>
          <a:p>
            <a:r>
              <a:rPr lang="ru-RU" sz="25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(на КК «Восток»).</a:t>
            </a:r>
            <a:endParaRPr lang="ru-RU" sz="25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2052" name="Picture 4" descr="C:\Documents and Settings\BRUNTSEV\Мои документы\Мои рисунки\СМОТРИ\ПЛАНЕТА ЗЕМЛ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571876"/>
            <a:ext cx="4214842" cy="31611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5000628" y="4429132"/>
            <a:ext cx="371477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За 1 ч 48 мин облетел     </a:t>
            </a:r>
          </a:p>
          <a:p>
            <a:r>
              <a:rPr lang="ru-RU" sz="25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        земной шар.</a:t>
            </a:r>
            <a:endParaRPr lang="ru-RU" sz="2500" dirty="0"/>
          </a:p>
        </p:txBody>
      </p:sp>
      <p:pic>
        <p:nvPicPr>
          <p:cNvPr id="2056" name="Picture 8" descr="C:\Documents and Settings\BRUNTSEV\Мои документы\Мои рисунки\Юрий\Документы\Презентации\Материал\990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0275" y="0"/>
            <a:ext cx="3133725" cy="3810000"/>
          </a:xfrm>
          <a:prstGeom prst="rect">
            <a:avLst/>
          </a:prstGeom>
          <a:noFill/>
          <a:ln>
            <a:solidFill>
              <a:schemeClr val="bg2">
                <a:lumMod val="60000"/>
                <a:lumOff val="40000"/>
              </a:schemeClr>
            </a:solidFill>
          </a:ln>
        </p:spPr>
      </p:pic>
      <p:pic>
        <p:nvPicPr>
          <p:cNvPr id="2057" name="Picture 9" descr="C:\Documents and Settings\BRUNTSEV\Мои документы\Мои рисунки\Юрий\Документы\WORD\Техника\J0215086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12299" y="4929198"/>
            <a:ext cx="1231701" cy="1928802"/>
          </a:xfrm>
          <a:prstGeom prst="rect">
            <a:avLst/>
          </a:prstGeom>
          <a:noFill/>
          <a:effectLst>
            <a:softEdge rad="63500"/>
          </a:effectLst>
          <a:scene3d>
            <a:camera prst="perspectiveHeroicExtremeLeftFacing"/>
            <a:lightRig rig="threePt" dir="t"/>
          </a:scene3d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800" decel="100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7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770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5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4.07407E-6 C -0.00538 -0.0118 -0.00104 -0.00069 -0.00347 -0.02708 C -0.00399 -0.0324 -0.00538 -0.03171 -0.00712 -0.03657 C -0.01007 -0.0456 -0.01128 -0.05509 -0.01545 -0.06342 C -0.02743 -0.08773 -0.04236 -0.11041 -0.0559 -0.13333 C -0.06823 -0.15416 -0.08021 -0.17708 -0.09514 -0.19514 C -0.09687 -0.19722 -0.0993 -0.19814 -0.10121 -0.2 C -0.12014 -0.21944 -0.13906 -0.23842 -0.15833 -0.25717 C -0.16337 -0.26203 -0.16909 -0.2662 -0.17378 -0.27152 C -0.18402 -0.28333 -0.19531 -0.29189 -0.2059 -0.30324 C -0.2125 -0.31018 -0.21944 -0.31921 -0.22621 -0.32546 C -0.24479 -0.34282 -0.27534 -0.35833 -0.29757 -0.36504 C -0.29896 -0.3662 -0.30451 -0.37152 -0.30712 -0.37152 C -0.3125 -0.37152 -0.31597 -0.36342 -0.32135 -0.3618 C -0.33142 -0.35902 -0.35191 -0.35902 -0.35712 -0.35879 C -0.3651 -0.3625 -0.37257 -0.36875 -0.3809 -0.37152 C -0.3967 -0.38449 -0.43316 -0.38634 -0.45 -0.38727 C -0.48385 -0.39375 -0.51979 -0.39421 -0.55347 -0.38402 C -0.56458 -0.38078 -0.57552 -0.37824 -0.5868 -0.37615 C -0.59236 -0.375 -0.60347 -0.37291 -0.60347 -0.37291 C -0.62691 -0.35949 -0.64948 -0.3456 -0.67135 -0.32847 C -0.68489 -0.31782 -0.69913 -0.31365 -0.71059 -0.29838 C -0.72691 -0.27662 -0.72986 -0.24814 -0.7368 -0.2206 C -0.73854 -0.20509 -0.74097 -0.18981 -0.74288 -0.17453 C -0.74253 -0.15648 -0.74323 -0.13842 -0.74166 -0.1206 C -0.74027 -0.10602 -0.72725 -0.08981 -0.72135 -0.07939 C -0.7085 -0.05625 -0.69462 -0.03657 -0.675 -0.02384 C -0.66632 -0.00972 -0.67465 -0.02106 -0.66059 -0.00949 C -0.65468 -0.00463 -0.65139 0.00394 -0.64514 0.00787 C -0.63455 0.01482 -0.62118 0.02292 -0.60955 0.02709 C -0.59566 0.03195 -0.5809 0.03056 -0.56666 0.03172 C -0.55972 0.03357 -0.55277 0.03449 -0.54635 0.0382 C -0.53784 0.04329 -0.53038 0.04908 -0.52135 0.05232 C -0.51337 0.0551 -0.50451 0.05579 -0.49635 0.05718 C -0.48576 0.06135 -0.475 0.0625 -0.46423 0.06505 C -0.37465 0.06412 -0.3092 0.06065 -0.225 0.0588 C -0.21354 0.05625 -0.20364 0.05209 -0.19166 0.0507 C -0.18021 0.04746 -0.1717 0.04468 -0.16059 0.03959 C -0.15555 0.03727 -0.15434 0.03357 -0.15 0.0301 C -0.13975 0.02176 -0.12847 0.01574 -0.11788 0.00787 C -0.11232 0.00371 -0.10937 -0.00254 -0.10347 -0.00625 C -0.09496 -0.01782 -0.08889 -0.03634 -0.07968 -0.04444 C -0.0717 -0.06041 -0.06493 -0.07847 -0.05468 -0.09213 C -0.05139 -0.10509 -0.04739 -0.11759 -0.04288 -0.13009 C -0.03975 -0.15115 -0.04392 -0.12824 -0.03923 -0.14282 C -0.03698 -0.14977 -0.0368 -0.15764 -0.03559 -0.16504 C -0.03402 -0.17546 -0.03125 -0.18611 -0.02968 -0.19676 C -0.0309 -0.22569 -0.02968 -0.28194 -0.03559 -0.30324 C -0.03698 -0.31412 -0.03802 -0.32708 -0.04288 -0.33657 C -0.04982 -0.35046 -0.06076 -0.36018 -0.07014 -0.37152 C -0.07847 -0.38148 -0.0908 -0.39699 -0.10121 -0.40162 C -0.10243 -0.40277 -0.1033 -0.40416 -0.10468 -0.40486 C -0.10729 -0.40625 -0.11302 -0.40787 -0.11302 -0.40787 C -0.11771 -0.41296 -0.12743 -0.42453 -0.13333 -0.42708 C -0.14218 -0.43634 -0.15451 -0.44236 -0.16545 -0.44606 C -0.17448 -0.45509 -0.18455 -0.45717 -0.19514 -0.46041 C -0.21319 -0.46597 -0.23159 -0.46967 -0.25 -0.47291 C -0.2743 -0.47731 -0.29826 -0.48379 -0.32257 -0.48889 C -0.3408 -0.49259 -0.3592 -0.49421 -0.37725 -0.49838 C -0.39062 -0.50139 -0.40295 -0.50486 -0.41666 -0.50625 C -0.46475 -0.50532 -0.49913 -0.50324 -0.54514 -0.50162 C -0.55989 -0.49375 -0.57708 -0.49398 -0.59288 -0.49051 C -0.60625 -0.49097 -0.66267 -0.49236 -0.68212 -0.49375 C -0.69375 -0.49467 -0.70468 -0.50463 -0.71545 -0.50949 C -0.72517 -0.51875 -0.72083 -0.51527 -0.72847 -0.5206 C -0.73298 -0.52939 -0.74149 -0.53379 -0.74757 -0.5412 C -0.75434 -0.54953 -0.74948 -0.54652 -0.7559 -0.5493 C -0.7618 -0.55694 -0.7684 -0.56342 -0.775 -0.5699 C -0.78368 -0.57847 -0.78472 -0.58958 -0.79166 -0.59838 C -0.79409 -0.60509 -0.7967 -0.60694 -0.8 -0.61273 C -0.80538 -0.62222 -0.81146 -0.63588 -0.81788 -0.64444 C -0.82187 -0.65555 -0.81909 -0.64838 -0.82621 -0.66342 C -0.82691 -0.66504 -0.82847 -0.66828 -0.82847 -0.66828 C -0.8335 -0.69421 -0.84652 -0.71689 -0.85225 -0.74282 C -0.85399 -0.77245 -0.85642 -0.79213 -0.85347 -0.8206 C -0.85243 -0.86504 -0.84757 -0.91227 -0.85833 -0.95555 C -0.85868 -0.97777 -0.85885 -1 -0.85955 -1.02222 C -0.86007 -1.03634 -0.86892 -1.05486 -0.86892 -1.06828 " pathEditMode="relative" ptsTypes="fffffffffffffffffffffffffffffffffffffffffffffffffffffffffffffffffffffffffffffA">
                                      <p:cBhvr>
                                        <p:cTn id="36" dur="5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357166"/>
            <a:ext cx="750099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Благополучно приземлился в окрестности деревни Смолевки Терновского района Саратовской области.</a:t>
            </a:r>
            <a:endParaRPr lang="ru-RU" sz="25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5565338"/>
            <a:ext cx="914400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outerShdw blurRad="50800" dist="38100" sx="102000" sy="102000" algn="l" rotWithShape="0">
                    <a:prstClr val="black">
                      <a:alpha val="40000"/>
                    </a:prstClr>
                  </a:outerShdw>
                </a:effectLst>
              </a:rPr>
              <a:t>Первыми людьми, которые встретили космонавта после полёта, оказались жена лесника Анна Акимовна </a:t>
            </a:r>
            <a:r>
              <a:rPr lang="ru-RU" sz="26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outerShdw blurRad="50800" dist="38100" sx="102000" sy="102000" algn="l" rotWithShape="0">
                    <a:prstClr val="black">
                      <a:alpha val="40000"/>
                    </a:prstClr>
                  </a:outerShdw>
                </a:effectLst>
              </a:rPr>
              <a:t>Тахтарова</a:t>
            </a:r>
            <a:r>
              <a:rPr lang="ru-RU" sz="26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outerShdw blurRad="50800" dist="38100" sx="102000" sy="102000" algn="l" rotWithShape="0">
                    <a:prstClr val="black">
                      <a:alpha val="40000"/>
                    </a:prstClr>
                  </a:outerShdw>
                </a:effectLst>
              </a:rPr>
              <a:t> и её шестилетняя внучка Рита.</a:t>
            </a:r>
            <a:endParaRPr lang="ru-RU" sz="26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>
                <a:outerShdw blurRad="50800" dist="38100" sx="102000" sy="1020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1026" name="Picture 2" descr="C:\Documents and Settings\Учебный1\Мои документы\Мои рисунки\Презентации\Гагарин\Материал\97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714488"/>
            <a:ext cx="1971096" cy="3071834"/>
          </a:xfrm>
          <a:prstGeom prst="rect">
            <a:avLst/>
          </a:prstGeom>
          <a:noFill/>
        </p:spPr>
      </p:pic>
      <p:pic>
        <p:nvPicPr>
          <p:cNvPr id="1027" name="Picture 3" descr="C:\Documents and Settings\Учебный1\Мои документы\Мои рисунки\Презентации\Гагарин\Материал\983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2643182"/>
            <a:ext cx="3810000" cy="2847975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285728"/>
            <a:ext cx="8501122" cy="433965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sz="23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Первоначально, никто не планировал грандиозной встречи Гагарина в Москве. Всё решил в последний момент Никита Хрущёв. По словам Сергея Хрущёва: «Он начал с того, что позвонил министру обороны Маршалу Малиновскому и сказал: „Он у вас старший лейтенант. Надо его срочно повысить в звании“. Малиновский сказал, довольно неохотно, что даст Гагарину звание капитана. На что Никита Сергеевич рассердился: „Какого капитана? Вы ему хоть майора дайте“. Малиновский долго не соглашался, но Хрущёв настоял на своём, и в этот же день Гагарин стал майором». Потом Хрущёв позвонил в Кремль и потребовал, чтобы Гагарину подготовили достойную встречу.</a:t>
            </a:r>
            <a:endParaRPr lang="ru-RU" sz="23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pic>
        <p:nvPicPr>
          <p:cNvPr id="2050" name="Picture 2" descr="C:\Documents and Settings\Учебный1\Мои документы\Мои рисунки\Презентации\Гагарин\Материал\975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9322" y="2643182"/>
            <a:ext cx="2209801" cy="381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6715140" cy="584775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sz="22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За Гагариным прилетел Ил-18, а на подлёте к Москве к самолёту присоединился почётный эскорт истребителей, состоящий из </a:t>
            </a:r>
            <a:r>
              <a:rPr lang="ru-RU" sz="22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МИГов</a:t>
            </a:r>
            <a:r>
              <a:rPr lang="ru-RU" sz="22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. Самолёт прилетел в аэропорт Внуково, там Гагарина ожидал грандиозный приём. Огромная толпа народа, вся верхушка власти, журналисты и операторы. Самолёт подрулил к центральному зданию аэропорта, спустили трап и первым по нему сошёл Гагарин. От самолёта до правительственных трибун была протянута ярко-красная ковровая дорожка, по ней и пошёл Юрий Гагарин (по пути у него развязался шнурок на ботинке, но он не остановился и дошёл до правительственных трибун, рискуя споткнуться и упасть), под звуки оркестра, исполняющего старинный авиационный марш «Мы рождены, чтоб сказку сделать былью.»</a:t>
            </a:r>
            <a:endParaRPr lang="ru-RU" sz="22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pic>
        <p:nvPicPr>
          <p:cNvPr id="3076" name="Picture 4" descr="C:\Documents and Settings\Учебный1\Мои документы\Мои рисунки\Презентации\Гагарин\Материал\974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43702" y="571480"/>
            <a:ext cx="2228258" cy="45243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6858000" cy="255454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Подойдя к трибуне, Юрий Гагарин отрапортовал Никите Хрущёву:</a:t>
            </a:r>
          </a:p>
          <a:p>
            <a:r>
              <a:rPr lang="ru-RU" sz="20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— Товарищ Первый секретарь Центрального Комитета Коммунистической партии Советского Союза, Председатель Совета Министров СССР! Рад доложить Вам, что задание Центрального Комитета Коммунистической партии и Советского правительства выполнено…</a:t>
            </a:r>
            <a:endParaRPr lang="ru-RU" sz="20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pic>
        <p:nvPicPr>
          <p:cNvPr id="5122" name="Picture 2" descr="C:\Documents and Settings\Учебный1\Мои документы\Мои рисунки\Презентации\Гагарин\Материал\982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4" y="2428868"/>
            <a:ext cx="3810000" cy="203835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pic>
        <p:nvPicPr>
          <p:cNvPr id="5123" name="Picture 3" descr="C:\Documents and Settings\Учебный1\Мои документы\Мои рисунки\Презентации\Гагарин\Материал\123563498241a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2857496"/>
            <a:ext cx="4095750" cy="32480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ransition spd="slow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image" Target="../media/image3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2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274</TotalTime>
  <Words>483</Words>
  <PresentationFormat>Экран (4:3)</PresentationFormat>
  <Paragraphs>21</Paragraphs>
  <Slides>11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6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Апекс</vt:lpstr>
      <vt:lpstr>Метро</vt:lpstr>
      <vt:lpstr>1_Литейная</vt:lpstr>
      <vt:lpstr>Бумажная</vt:lpstr>
      <vt:lpstr>Техническая</vt:lpstr>
      <vt:lpstr>1_Апекс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 Трагически погиб в авиационной катастрофе вблизи деревни Новосёлово Киржачского района Владимирской области при выполнении тренировочного полёта на самолёте. Похоронен на Красной площади в Москве.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Пользователь</cp:lastModifiedBy>
  <cp:revision>28</cp:revision>
  <dcterms:modified xsi:type="dcterms:W3CDTF">2011-04-04T07:49:46Z</dcterms:modified>
</cp:coreProperties>
</file>