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33CC"/>
    <a:srgbClr val="003399"/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1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CF8E4-781A-44BF-8681-274A800AB399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4CFE-EFE7-4ECF-8D1C-AE305BFA7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CF8E4-781A-44BF-8681-274A800AB399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4CFE-EFE7-4ECF-8D1C-AE305BFA7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CF8E4-781A-44BF-8681-274A800AB399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4CFE-EFE7-4ECF-8D1C-AE305BFA7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CF8E4-781A-44BF-8681-274A800AB399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4CFE-EFE7-4ECF-8D1C-AE305BFA7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CF8E4-781A-44BF-8681-274A800AB399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4CFE-EFE7-4ECF-8D1C-AE305BFA7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CF8E4-781A-44BF-8681-274A800AB399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4CFE-EFE7-4ECF-8D1C-AE305BFA7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CF8E4-781A-44BF-8681-274A800AB399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4CFE-EFE7-4ECF-8D1C-AE305BFA7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CF8E4-781A-44BF-8681-274A800AB399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4CFE-EFE7-4ECF-8D1C-AE305BFA7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CF8E4-781A-44BF-8681-274A800AB399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4CFE-EFE7-4ECF-8D1C-AE305BFA7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CF8E4-781A-44BF-8681-274A800AB399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4CFE-EFE7-4ECF-8D1C-AE305BFA7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CF8E4-781A-44BF-8681-274A800AB399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4CFE-EFE7-4ECF-8D1C-AE305BFA7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0">
              <a:srgbClr val="0000CC"/>
            </a:gs>
            <a:gs pos="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CF8E4-781A-44BF-8681-274A800AB399}" type="datetimeFigureOut">
              <a:rPr lang="ru-RU" smtClean="0"/>
              <a:pPr/>
              <a:t>07.11.2011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E4CFE-EFE7-4ECF-8D1C-AE305BFA7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ircl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gif"/><Relationship Id="rId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ighschool_02"/>
          <p:cNvPicPr>
            <a:picLocks noChangeAspect="1" noChangeArrowheads="1"/>
          </p:cNvPicPr>
          <p:nvPr/>
        </p:nvPicPr>
        <p:blipFill>
          <a:blip r:embed="rId2" cstate="print"/>
          <a:srcRect l="23470" b="11224"/>
          <a:stretch>
            <a:fillRect/>
          </a:stretch>
        </p:blipFill>
        <p:spPr bwMode="auto">
          <a:xfrm>
            <a:off x="0" y="2300292"/>
            <a:ext cx="3929058" cy="455770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000100" y="571480"/>
            <a:ext cx="6176691" cy="954107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58000"/>
              </a:prstClr>
            </a:outerShd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памяти в персональном </a:t>
            </a:r>
          </a:p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компьютере</a:t>
            </a:r>
            <a:endParaRPr lang="ru-RU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10800000">
            <a:off x="8143892" y="0"/>
            <a:ext cx="1000108" cy="6858000"/>
          </a:xfrm>
          <a:prstGeom prst="rtTriangle">
            <a:avLst/>
          </a:prstGeom>
          <a:gradFill flip="none" rotWithShape="1">
            <a:gsLst>
              <a:gs pos="45000">
                <a:srgbClr val="FFC000"/>
              </a:gs>
              <a:gs pos="85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21413305">
            <a:off x="8381200" y="161599"/>
            <a:ext cx="785818" cy="35004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10011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1010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0111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010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101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00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00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  <a:p>
            <a:pPr algn="ctr"/>
            <a:r>
              <a:rPr lang="ru-RU" dirty="0" smtClean="0">
                <a:solidFill>
                  <a:srgbClr val="1626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</a:p>
        </p:txBody>
      </p:sp>
      <p:pic>
        <p:nvPicPr>
          <p:cNvPr id="8" name="Picture 7" descr="C:\Documents and Settings\Преподаватель\Рабочий стол\ozu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215074" y="3143248"/>
            <a:ext cx="2121917" cy="2214578"/>
          </a:xfrm>
          <a:prstGeom prst="rect">
            <a:avLst/>
          </a:prstGeom>
          <a:noFill/>
          <a:scene3d>
            <a:camera prst="orthographicFront">
              <a:rot lat="0" lon="20999997" rev="0"/>
            </a:camera>
            <a:lightRig rig="threePt" dir="t"/>
          </a:scene3d>
        </p:spPr>
      </p:pic>
      <p:pic>
        <p:nvPicPr>
          <p:cNvPr id="9" name="Picture 7" descr="C:\Documents and Settings\Преподаватель\Рабочий стол\ozu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3143248"/>
            <a:ext cx="2182828" cy="2182828"/>
          </a:xfrm>
          <a:prstGeom prst="rect">
            <a:avLst/>
          </a:prstGeom>
          <a:noFill/>
          <a:effectLst>
            <a:outerShdw blurRad="50800" dist="152400" dir="4920000" algn="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6" descr="C:\Documents and Settings\Преподаватель\Рабочий стол\hdd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2000240"/>
            <a:ext cx="2000264" cy="1791611"/>
          </a:xfrm>
          <a:prstGeom prst="rect">
            <a:avLst/>
          </a:prstGeom>
          <a:noFill/>
          <a:effectLst>
            <a:outerShdw blurRad="127000" dist="101600" dir="2700000" algn="tl" rotWithShape="0">
              <a:prstClr val="black">
                <a:alpha val="71000"/>
              </a:prstClr>
            </a:outerShdw>
          </a:effec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85728"/>
            <a:ext cx="814393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Нам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уже известно, что компьютер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моделирует все информационные функции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человека и нуждается в наличии памяти (подобной человеческой) для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хранения информации. </a:t>
            </a:r>
            <a:endPara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ЭВМ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используется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память нескольких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типов, отличающихся по своему функциональному назначению и конструктивным способам хранения информации.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000232" y="2643182"/>
          <a:ext cx="6715172" cy="3892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6148"/>
                <a:gridCol w="3429024"/>
              </a:tblGrid>
              <a:tr h="40587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Человек</a:t>
                      </a:r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Компьютер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60486">
                <a:tc>
                  <a:txBody>
                    <a:bodyPr/>
                    <a:lstStyle/>
                    <a:p>
                      <a:pPr algn="ctr"/>
                      <a:r>
                        <a:rPr lang="ru-RU" sz="1600" b="1" baseline="0" dirty="0" smtClean="0"/>
                        <a:t>Получение информации</a:t>
                      </a:r>
                      <a:endParaRPr lang="ru-RU" sz="1600" b="1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Устройства ввода</a:t>
                      </a:r>
                      <a:endParaRPr lang="ru-RU" sz="1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036454"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мозг человека</a:t>
                      </a:r>
                    </a:p>
                    <a:p>
                      <a:pPr algn="r"/>
                      <a:r>
                        <a:rPr lang="ru-RU" dirty="0" smtClean="0"/>
                        <a:t>(нейроны памяти)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ru-RU" dirty="0" smtClean="0"/>
                        <a:t>Запоминание </a:t>
                      </a:r>
                    </a:p>
                    <a:p>
                      <a:r>
                        <a:rPr lang="ru-RU" dirty="0" smtClean="0"/>
                        <a:t>информации</a:t>
                      </a:r>
                    </a:p>
                    <a:p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записи на</a:t>
                      </a:r>
                      <a:r>
                        <a:rPr lang="ru-RU" baseline="0" dirty="0" smtClean="0"/>
                        <a:t> бумаге </a:t>
                      </a:r>
                    </a:p>
                    <a:p>
                      <a:pPr algn="r"/>
                      <a:r>
                        <a:rPr lang="ru-RU" baseline="0" dirty="0" smtClean="0"/>
                        <a:t>или др. носителе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оперативная (внутренняя)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память 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ru-RU" dirty="0" smtClean="0"/>
                        <a:t>Запоминание </a:t>
                      </a:r>
                    </a:p>
                    <a:p>
                      <a:r>
                        <a:rPr lang="ru-RU" dirty="0" smtClean="0"/>
                        <a:t>информации</a:t>
                      </a:r>
                    </a:p>
                    <a:p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долговременная (внешняя) память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26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Процесс мышления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Обработка информации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26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Передача информации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Устройства вывода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cxnSp>
        <p:nvCxnSpPr>
          <p:cNvPr id="4" name="Прямая со стрелкой 3"/>
          <p:cNvCxnSpPr/>
          <p:nvPr/>
        </p:nvCxnSpPr>
        <p:spPr>
          <a:xfrm>
            <a:off x="3643306" y="4857760"/>
            <a:ext cx="571504" cy="285752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flipV="1">
            <a:off x="3643306" y="4286256"/>
            <a:ext cx="571504" cy="14287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6786578" y="4786322"/>
            <a:ext cx="642942" cy="285752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6858016" y="4214818"/>
            <a:ext cx="642942" cy="21431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4" descr="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6064" y="3786190"/>
            <a:ext cx="1248181" cy="2643206"/>
          </a:xfrm>
          <a:prstGeom prst="rect">
            <a:avLst/>
          </a:prstGeom>
          <a:noFill/>
          <a:effectLst>
            <a:outerShdw blurRad="50800" dist="107763" dir="8100000" algn="ctr" rotWithShape="0">
              <a:schemeClr val="tx1">
                <a:alpha val="50000"/>
              </a:schemeClr>
            </a:outerShdw>
          </a:effectLst>
        </p:spPr>
      </p:pic>
      <p:sp>
        <p:nvSpPr>
          <p:cNvPr id="9" name="Выноска-облако 8"/>
          <p:cNvSpPr/>
          <p:nvPr/>
        </p:nvSpPr>
        <p:spPr>
          <a:xfrm>
            <a:off x="571472" y="2643182"/>
            <a:ext cx="714380" cy="500066"/>
          </a:xfrm>
          <a:prstGeom prst="cloudCallout">
            <a:avLst>
              <a:gd name="adj1" fmla="val 49009"/>
              <a:gd name="adj2" fmla="val 185353"/>
            </a:avLst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?</a:t>
            </a:r>
          </a:p>
          <a:p>
            <a:pPr algn="ctr"/>
            <a:endParaRPr lang="ru-RU" sz="1200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857232"/>
            <a:ext cx="83582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Оперативная память 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RAM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random </a:t>
            </a: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access memory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это массив кристаллических ячеек, способных хранить данные. </a:t>
            </a:r>
            <a:endParaRPr lang="en-US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Рассмотрим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физический принцип действия оперативной памяти. С этой точки зрения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различают: </a:t>
            </a:r>
          </a:p>
          <a:p>
            <a:pPr lvl="1" algn="just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динамическую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память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Dynamic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RAM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just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статическую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Static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RAM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5072074"/>
            <a:ext cx="83582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Динамическая память представляет собой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триггерную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микросхему, обладающую  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энергонезависимостью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Такую дорогостоящую в производстве память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используют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создании регистров в микропроцессоре. Это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CASH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(КЭШ) память 3х уровней. Ее основное назначение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обеспечение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работы микропроцессора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71604" y="285728"/>
            <a:ext cx="6440801" cy="461665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58000"/>
              </a:prstClr>
            </a:outerShd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ОЗУ – оперативное запоминающее устройство</a:t>
            </a:r>
            <a:endParaRPr lang="ru-RU" sz="2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3" descr="C:\Documents and Settings\Преподаватель\Рабочий стол\211WALLP.gif"/>
          <p:cNvPicPr>
            <a:picLocks noChangeAspect="1" noChangeArrowheads="1"/>
          </p:cNvPicPr>
          <p:nvPr/>
        </p:nvPicPr>
        <p:blipFill>
          <a:blip r:embed="rId2" cstate="print"/>
          <a:srcRect l="41016" t="41016" r="33789" b="37011"/>
          <a:stretch>
            <a:fillRect/>
          </a:stretch>
        </p:blipFill>
        <p:spPr bwMode="auto">
          <a:xfrm>
            <a:off x="214282" y="3214686"/>
            <a:ext cx="2252678" cy="1571636"/>
          </a:xfrm>
          <a:prstGeom prst="rect">
            <a:avLst/>
          </a:prstGeom>
          <a:noFill/>
          <a:effectLst>
            <a:outerShdw blurRad="50800" dist="330200" dir="2700000" sx="92000" sy="9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218" name="Picture 2" descr="C:\Documents and Settings\Преподаватель\Рабочий стол\Безымянный.bmp"/>
          <p:cNvPicPr>
            <a:picLocks noChangeAspect="1" noChangeArrowheads="1"/>
          </p:cNvPicPr>
          <p:nvPr/>
        </p:nvPicPr>
        <p:blipFill>
          <a:blip r:embed="rId3" cstate="print"/>
          <a:srcRect b="6716"/>
          <a:stretch>
            <a:fillRect/>
          </a:stretch>
        </p:blipFill>
        <p:spPr bwMode="auto">
          <a:xfrm>
            <a:off x="2786050" y="3071810"/>
            <a:ext cx="2476500" cy="1785950"/>
          </a:xfrm>
          <a:prstGeom prst="rect">
            <a:avLst/>
          </a:prstGeom>
          <a:noFill/>
        </p:spPr>
      </p:pic>
      <p:pic>
        <p:nvPicPr>
          <p:cNvPr id="1026" name="Picture 2" descr="C:\Documents and Settings\Владелец\Рабочий стол\Безымянный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656" y="3071810"/>
            <a:ext cx="3287127" cy="1747838"/>
          </a:xfrm>
          <a:prstGeom prst="rect">
            <a:avLst/>
          </a:prstGeom>
          <a:noFill/>
        </p:spPr>
      </p:pic>
      <p:cxnSp>
        <p:nvCxnSpPr>
          <p:cNvPr id="8" name="Прямая со стрелкой 7"/>
          <p:cNvCxnSpPr/>
          <p:nvPr/>
        </p:nvCxnSpPr>
        <p:spPr>
          <a:xfrm>
            <a:off x="857224" y="2786058"/>
            <a:ext cx="7358114" cy="1588"/>
          </a:xfrm>
          <a:prstGeom prst="straightConnector1">
            <a:avLst/>
          </a:prstGeom>
          <a:ln w="25400">
            <a:solidFill>
              <a:srgbClr val="FFFF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571480"/>
            <a:ext cx="81439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Статическая память – это массив </a:t>
            </a:r>
            <a:r>
              <a:rPr lang="ru-RU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микроконденсаторов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способных удерживать данные в виде электрических зарядов.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Эти заряды со временем рассеиваются, поэтому для длительного хранения данных требуется источник энергии.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0034" y="5072074"/>
            <a:ext cx="8072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Статическая память является энергозависимой. Процесс подзарядки называют регенерацией памяти. Статическая память является более дешевой в производстве. Обычно </a:t>
            </a:r>
            <a:r>
              <a:rPr lang="ru-RU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микроконденсаторы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объединяют в блоки – модули, которые удобно монтировать на материнскую плату. </a:t>
            </a:r>
            <a:endParaRPr lang="ru-RU" dirty="0"/>
          </a:p>
        </p:txBody>
      </p:sp>
      <p:pic>
        <p:nvPicPr>
          <p:cNvPr id="1026" name="Picture 2" descr="C:\Documents and Settings\Преподаватель\Рабочий стол\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512095">
            <a:off x="1388602" y="2093787"/>
            <a:ext cx="3191952" cy="2362759"/>
          </a:xfrm>
          <a:prstGeom prst="rect">
            <a:avLst/>
          </a:prstGeom>
          <a:noFill/>
          <a:effectLst>
            <a:outerShdw blurRad="50800" dist="1778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7" name="Picture 3" descr="C:\Documents and Settings\Преподаватель\Рабочий стол\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91185">
            <a:off x="4286248" y="1857364"/>
            <a:ext cx="4139416" cy="1484311"/>
          </a:xfrm>
          <a:prstGeom prst="rect">
            <a:avLst/>
          </a:prstGeom>
          <a:noFill/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8" name="Picture 4" descr="C:\Documents and Settings\Преподаватель\Рабочий стол\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393345">
            <a:off x="3831326" y="3273930"/>
            <a:ext cx="4399621" cy="1635127"/>
          </a:xfrm>
          <a:prstGeom prst="rect">
            <a:avLst/>
          </a:prstGeom>
          <a:noFill/>
          <a:effectLst>
            <a:outerShdw blurRad="50800" dist="177800" algn="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7" descr="C:\Documents and Settings\Преподаватель\Рабочий стол\ozu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73633">
            <a:off x="553744" y="1625323"/>
            <a:ext cx="2182828" cy="2182828"/>
          </a:xfrm>
          <a:prstGeom prst="rect">
            <a:avLst/>
          </a:prstGeom>
          <a:noFill/>
          <a:effectLst>
            <a:outerShdw blurRad="50800" dist="152400" dir="4920000" algn="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428604"/>
            <a:ext cx="6246262" cy="461665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58000"/>
              </a:prstClr>
            </a:outerShd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ЗУ – постоянное запоминающее устройство</a:t>
            </a:r>
            <a:endParaRPr lang="ru-RU" sz="2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1285860"/>
            <a:ext cx="328614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запуске ПК свою первую команду процессор находит в памяти, которая в отличии от оперативной хранит данные постоянно, даже после отключения компьютера. Такая память называется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постоянной (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read only memory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</a:t>
            </a:r>
          </a:p>
          <a:p>
            <a:pPr algn="just"/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постоянной памяти «зашиты» программы, необходимые компьютеру для запуска. Основное назначение этих программ -  состоит в том, чтобы проверить состав и работоспособность компьютерной системы сразу после включения. 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1" name="Picture 3" descr="C:\Documents and Settings\Преподаватель\Рабочий стол\паямть\3.jpg"/>
          <p:cNvPicPr>
            <a:picLocks noChangeAspect="1" noChangeArrowheads="1"/>
          </p:cNvPicPr>
          <p:nvPr/>
        </p:nvPicPr>
        <p:blipFill>
          <a:blip r:embed="rId2" cstate="print"/>
          <a:srcRect l="2829" t="6967" r="1898" b="2869"/>
          <a:stretch>
            <a:fillRect/>
          </a:stretch>
        </p:blipFill>
        <p:spPr bwMode="auto">
          <a:xfrm rot="16200000">
            <a:off x="4071934" y="1643050"/>
            <a:ext cx="4786346" cy="435771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86298" y="2000240"/>
            <a:ext cx="435770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Помимо,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компьютере существует еще один тип памяти, назначение которой – хранить данные об устройствах, подключенных к ПК и  их текущей конфигурации. </a:t>
            </a:r>
          </a:p>
        </p:txBody>
      </p:sp>
      <p:pic>
        <p:nvPicPr>
          <p:cNvPr id="2051" name="Picture 3" descr="C:\Documents and Settings\Преподаватель\Рабочий стол\1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524508" cy="4143380"/>
          </a:xfrm>
          <a:prstGeom prst="rect">
            <a:avLst/>
          </a:prstGeom>
          <a:noFill/>
          <a:effectLst>
            <a:outerShdw blurRad="101600" dist="177800" dir="438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42844" y="4071942"/>
            <a:ext cx="421484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Такая память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называется 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CMOS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это память с невысоким быстродействием и минимальным потреблением энергии (от батарейки на материнской плате). </a:t>
            </a:r>
          </a:p>
          <a:p>
            <a:pPr algn="just"/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CMOS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хранятся данные о системном времени и дате, о составе и наличии того или иного оборудования, режимах работы ПК.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929322" y="357166"/>
            <a:ext cx="31003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BIOS –</a:t>
            </a:r>
          </a:p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BASIC INPUT/OUTPUT SYSTEM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10800000" flipV="1">
            <a:off x="2928926" y="642918"/>
            <a:ext cx="2857520" cy="500066"/>
          </a:xfrm>
          <a:prstGeom prst="straightConnector1">
            <a:avLst/>
          </a:prstGeom>
          <a:ln w="25400">
            <a:solidFill>
              <a:srgbClr val="FFFF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3" descr="C:\Documents and Settings\Владелец\Рабочий стол\bios_faq_award1.jpg"/>
          <p:cNvPicPr>
            <a:picLocks noChangeAspect="1" noChangeArrowheads="1"/>
          </p:cNvPicPr>
          <p:nvPr/>
        </p:nvPicPr>
        <p:blipFill>
          <a:blip r:embed="rId3" cstate="print"/>
          <a:srcRect r="13247"/>
          <a:stretch>
            <a:fillRect/>
          </a:stretch>
        </p:blipFill>
        <p:spPr bwMode="auto">
          <a:xfrm>
            <a:off x="4500561" y="3785463"/>
            <a:ext cx="4643439" cy="307253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285728"/>
            <a:ext cx="5864106" cy="461665"/>
          </a:xfrm>
          <a:prstGeom prst="rect">
            <a:avLst/>
          </a:prstGeom>
          <a:noFill/>
          <a:effectLst>
            <a:outerShdw blurRad="50800" dist="139700" dir="2700000" algn="tl" rotWithShape="0">
              <a:prstClr val="black">
                <a:alpha val="58000"/>
              </a:prstClr>
            </a:outerShd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ВЗУ – в</a:t>
            </a:r>
            <a:r>
              <a:rPr lang="ru-RU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нешнее запоминающее устройство</a:t>
            </a:r>
            <a:endParaRPr lang="ru-RU" sz="2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071546"/>
            <a:ext cx="450059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Рассмотренные нами типы памяти относятся к внутренней памяти ПК. Однако помимо этого существует внешняя память. Сюда относят:</a:t>
            </a:r>
          </a:p>
          <a:p>
            <a:pPr algn="just"/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ленточные носители (стримеры)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гибкие диски (дискеты)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магнитные (жесткие) диски</a:t>
            </a:r>
          </a:p>
          <a:p>
            <a:pPr indent="176213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оптические диски (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CD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DVD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Blue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ray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flash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ru-RU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флеш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– накопители</a:t>
            </a:r>
          </a:p>
          <a:p>
            <a:pPr algn="just"/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перечисленные виды памяти являются энергонезависимыми носителями данных, отличаются принципом хранения, конструкцией, объемом (вместимостью), быстродействием и разумеется стоимостью.    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C:\Documents and Settings\Преподаватель\Рабочий стол\4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928670"/>
            <a:ext cx="1983273" cy="1143008"/>
          </a:xfrm>
          <a:prstGeom prst="rect">
            <a:avLst/>
          </a:prstGeom>
          <a:noFill/>
          <a:effectLst>
            <a:outerShdw blurRad="50800" dist="88900" dir="486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5" name="Picture 3" descr="C:\Documents and Settings\Преподаватель\Рабочий стол\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4680628"/>
            <a:ext cx="2214546" cy="2177371"/>
          </a:xfrm>
          <a:prstGeom prst="rect">
            <a:avLst/>
          </a:prstGeom>
          <a:noFill/>
        </p:spPr>
      </p:pic>
      <p:pic>
        <p:nvPicPr>
          <p:cNvPr id="3076" name="Picture 4" descr="C:\Documents and Settings\Преподаватель\Рабочий стол\паямть\9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885878">
            <a:off x="5117781" y="4045196"/>
            <a:ext cx="1692152" cy="1699262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7" name="Picture 5" descr="C:\Documents and Settings\Преподаватель\Рабочий стол\9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25527" y="2428868"/>
            <a:ext cx="2618473" cy="1811345"/>
          </a:xfrm>
          <a:prstGeom prst="rect">
            <a:avLst/>
          </a:prstGeom>
          <a:noFill/>
        </p:spPr>
      </p:pic>
      <p:pic>
        <p:nvPicPr>
          <p:cNvPr id="8" name="Picture 6" descr="C:\Documents and Settings\Преподаватель\Рабочий стол\hdd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6" y="1785926"/>
            <a:ext cx="2000264" cy="1791611"/>
          </a:xfrm>
          <a:prstGeom prst="rect">
            <a:avLst/>
          </a:prstGeom>
          <a:noFill/>
          <a:effectLst>
            <a:outerShdw blurRad="127000" dist="101600" dir="2700000" algn="tl" rotWithShape="0">
              <a:prstClr val="black">
                <a:alpha val="71000"/>
              </a:prstClr>
            </a:outerShdw>
          </a:effec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:\Documents and Settings\Преподаватель\Рабочий стол\hdd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52"/>
            <a:ext cx="2329499" cy="2143139"/>
          </a:xfrm>
          <a:prstGeom prst="rect">
            <a:avLst/>
          </a:prstGeom>
          <a:noFill/>
          <a:effectLst>
            <a:outerShdw blurRad="127000" dist="101600" dir="2700000" algn="tl" rotWithShape="0">
              <a:prstClr val="black">
                <a:alpha val="71000"/>
              </a:prst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4643438" y="428604"/>
            <a:ext cx="414340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Накопитель на жестких магнитных дисках 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HDD (hard disk drive)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или винчестер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это запоминающее устройство большой емкости, в котором носителями информации являются алюминиевые пластины, обе поверхности которых покрыты слоем магнитного материала. </a:t>
            </a:r>
          </a:p>
          <a:p>
            <a:pPr algn="just"/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Диски винчестера помещены на одну ось и вместе с головками чтения/записи помещены в герметичный корпус. Запись производится на обе поверхности дисков.  Сами диски вращаются непрерывно со скоростями от 3600 до 10000 об/мин. </a:t>
            </a:r>
          </a:p>
          <a:p>
            <a:pPr algn="just"/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Информация записывается в виде магнитных концентрических дорожек, разделенных на сектора. Сектора, в свою очередь образуют кластеры.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 descr="C:\Documents and Settings\Преподаватель\Мои документы\Мои рисунки\компьютер\10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3786190"/>
            <a:ext cx="3840023" cy="3071810"/>
          </a:xfrm>
          <a:prstGeom prst="rect">
            <a:avLst/>
          </a:prstGeom>
          <a:noFill/>
        </p:spPr>
      </p:pic>
      <p:sp>
        <p:nvSpPr>
          <p:cNvPr id="8" name="Кольцо 7"/>
          <p:cNvSpPr/>
          <p:nvPr/>
        </p:nvSpPr>
        <p:spPr>
          <a:xfrm>
            <a:off x="2071670" y="1643050"/>
            <a:ext cx="1928826" cy="1928826"/>
          </a:xfrm>
          <a:prstGeom prst="donut">
            <a:avLst>
              <a:gd name="adj" fmla="val 1123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Кольцо 8"/>
          <p:cNvSpPr/>
          <p:nvPr/>
        </p:nvSpPr>
        <p:spPr>
          <a:xfrm>
            <a:off x="2357422" y="1928802"/>
            <a:ext cx="1347798" cy="1347798"/>
          </a:xfrm>
          <a:prstGeom prst="donut">
            <a:avLst>
              <a:gd name="adj" fmla="val 1123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Кольцо 9"/>
          <p:cNvSpPr/>
          <p:nvPr/>
        </p:nvSpPr>
        <p:spPr>
          <a:xfrm>
            <a:off x="2571736" y="2143116"/>
            <a:ext cx="928694" cy="928694"/>
          </a:xfrm>
          <a:prstGeom prst="donut">
            <a:avLst>
              <a:gd name="adj" fmla="val 1123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>
            <a:off x="2786050" y="2357430"/>
            <a:ext cx="500066" cy="500066"/>
          </a:xfrm>
          <a:prstGeom prst="donut">
            <a:avLst>
              <a:gd name="adj" fmla="val 1123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3" name="Прямая соединительная линия 12"/>
          <p:cNvCxnSpPr>
            <a:stCxn id="8" idx="0"/>
            <a:endCxn id="11" idx="0"/>
          </p:cNvCxnSpPr>
          <p:nvPr/>
        </p:nvCxnSpPr>
        <p:spPr>
          <a:xfrm rot="16200000" flipH="1">
            <a:off x="2678893" y="2000240"/>
            <a:ext cx="714380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8" idx="6"/>
            <a:endCxn id="11" idx="6"/>
          </p:cNvCxnSpPr>
          <p:nvPr/>
        </p:nvCxnSpPr>
        <p:spPr>
          <a:xfrm flipH="1">
            <a:off x="3286116" y="2607463"/>
            <a:ext cx="714380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8" idx="7"/>
            <a:endCxn id="11" idx="7"/>
          </p:cNvCxnSpPr>
          <p:nvPr/>
        </p:nvCxnSpPr>
        <p:spPr>
          <a:xfrm rot="16200000" flipH="1" flipV="1">
            <a:off x="3212883" y="1925519"/>
            <a:ext cx="505143" cy="50514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8" idx="5"/>
            <a:endCxn id="11" idx="5"/>
          </p:cNvCxnSpPr>
          <p:nvPr/>
        </p:nvCxnSpPr>
        <p:spPr>
          <a:xfrm rot="5400000" flipH="1">
            <a:off x="3212883" y="2784264"/>
            <a:ext cx="505143" cy="50514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8" idx="1"/>
            <a:endCxn id="10" idx="1"/>
          </p:cNvCxnSpPr>
          <p:nvPr/>
        </p:nvCxnSpPr>
        <p:spPr>
          <a:xfrm rot="16200000" flipH="1">
            <a:off x="2354140" y="1925520"/>
            <a:ext cx="353600" cy="3536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Арка 29"/>
          <p:cNvSpPr/>
          <p:nvPr/>
        </p:nvSpPr>
        <p:spPr>
          <a:xfrm rot="1870093">
            <a:off x="2196090" y="1612331"/>
            <a:ext cx="782358" cy="1251126"/>
          </a:xfrm>
          <a:prstGeom prst="blockArc">
            <a:avLst>
              <a:gd name="adj1" fmla="val 12352458"/>
              <a:gd name="adj2" fmla="val 15987230"/>
              <a:gd name="adj3" fmla="val 31971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Арка 31"/>
          <p:cNvSpPr/>
          <p:nvPr/>
        </p:nvSpPr>
        <p:spPr>
          <a:xfrm rot="16200000" flipH="1">
            <a:off x="2536018" y="1535892"/>
            <a:ext cx="1000132" cy="1214448"/>
          </a:xfrm>
          <a:prstGeom prst="blockArc">
            <a:avLst>
              <a:gd name="adj1" fmla="val 10804098"/>
              <a:gd name="adj2" fmla="val 13531235"/>
              <a:gd name="adj3" fmla="val 19852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143240" y="714356"/>
            <a:ext cx="844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85720" y="2786058"/>
            <a:ext cx="1078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дорожка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AutoShape 34"/>
          <p:cNvSpPr>
            <a:spLocks noChangeArrowheads="1"/>
          </p:cNvSpPr>
          <p:nvPr/>
        </p:nvSpPr>
        <p:spPr bwMode="auto">
          <a:xfrm rot="7895585">
            <a:off x="2523252" y="1288762"/>
            <a:ext cx="833541" cy="137071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6" name="AutoShape 34"/>
          <p:cNvSpPr>
            <a:spLocks noChangeArrowheads="1"/>
          </p:cNvSpPr>
          <p:nvPr/>
        </p:nvSpPr>
        <p:spPr bwMode="auto">
          <a:xfrm>
            <a:off x="1428728" y="2928934"/>
            <a:ext cx="1143008" cy="142876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5500694" y="0"/>
            <a:ext cx="3643306" cy="642918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715008" y="0"/>
            <a:ext cx="3428992" cy="285728"/>
          </a:xfrm>
          <a:prstGeom prst="rect">
            <a:avLst/>
          </a:prstGeom>
          <a:solidFill>
            <a:schemeClr val="tx1"/>
          </a:solidFill>
          <a:ln>
            <a:noFill/>
          </a:ln>
          <a:scene3d>
            <a:camera prst="orthographicFront"/>
            <a:lightRig rig="contrasting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/>
        </p:nvGrpSpPr>
        <p:grpSpPr>
          <a:xfrm>
            <a:off x="4786314" y="0"/>
            <a:ext cx="4214842" cy="1643074"/>
            <a:chOff x="1071538" y="3071810"/>
            <a:chExt cx="4214842" cy="1643074"/>
          </a:xfrm>
          <a:effectLst>
            <a:outerShdw blurRad="50800" dist="127000" dir="3840000" algn="l" rotWithShape="0">
              <a:prstClr val="black">
                <a:alpha val="54000"/>
              </a:prstClr>
            </a:outerShdw>
          </a:effectLst>
        </p:grpSpPr>
        <p:sp>
          <p:nvSpPr>
            <p:cNvPr id="6" name="Куб 5"/>
            <p:cNvSpPr/>
            <p:nvPr/>
          </p:nvSpPr>
          <p:spPr>
            <a:xfrm>
              <a:off x="1071538" y="3071810"/>
              <a:ext cx="4214842" cy="1571612"/>
            </a:xfrm>
            <a:prstGeom prst="cube">
              <a:avLst>
                <a:gd name="adj" fmla="val 89855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148" name="Picture 4" descr="C:\Documents and Settings\Преподаватель\Рабочий стол\6.gif"/>
            <p:cNvPicPr>
              <a:picLocks noChangeAspect="1" noChangeArrowheads="1"/>
            </p:cNvPicPr>
            <p:nvPr/>
          </p:nvPicPr>
          <p:blipFill>
            <a:blip r:embed="rId2" cstate="print">
              <a:lum bright="10000" contrast="10000"/>
            </a:blip>
            <a:srcRect/>
            <a:stretch>
              <a:fillRect/>
            </a:stretch>
          </p:blipFill>
          <p:spPr bwMode="auto">
            <a:xfrm rot="20746679">
              <a:off x="1652441" y="3215624"/>
              <a:ext cx="3005852" cy="1116773"/>
            </a:xfrm>
            <a:prstGeom prst="rect">
              <a:avLst/>
            </a:prstGeom>
            <a:noFill/>
            <a:effectLst>
              <a:outerShdw blurRad="50800" dist="203200" sx="94000" sy="94000" algn="tl" rotWithShape="0">
                <a:prstClr val="black"/>
              </a:outerShdw>
            </a:effectLst>
          </p:spPr>
        </p:pic>
        <p:sp>
          <p:nvSpPr>
            <p:cNvPr id="7" name="Прямоугольник 6"/>
            <p:cNvSpPr/>
            <p:nvPr/>
          </p:nvSpPr>
          <p:spPr>
            <a:xfrm>
              <a:off x="1071538" y="4357694"/>
              <a:ext cx="3000396" cy="35719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1400" b="1" dirty="0" smtClean="0">
                  <a:solidFill>
                    <a:schemeClr val="tx1"/>
                  </a:solidFill>
                  <a:latin typeface="Bookman Old Style" pitchFamily="18" charset="0"/>
                </a:rPr>
                <a:t>SONY DVD-RW</a:t>
              </a:r>
              <a:endParaRPr lang="ru-RU" sz="1400" b="1" dirty="0">
                <a:solidFill>
                  <a:schemeClr val="tx1"/>
                </a:solidFill>
                <a:latin typeface="Bookman Old Style" pitchFamily="18" charset="0"/>
              </a:endParaRPr>
            </a:p>
          </p:txBody>
        </p:sp>
        <p:sp>
          <p:nvSpPr>
            <p:cNvPr id="9" name="Овал 8"/>
            <p:cNvSpPr/>
            <p:nvPr/>
          </p:nvSpPr>
          <p:spPr>
            <a:xfrm>
              <a:off x="4429124" y="3214686"/>
              <a:ext cx="428628" cy="14287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1500166" y="4143380"/>
              <a:ext cx="428628" cy="14287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4" name="Picture 3" descr="C:\Documents and Settings\Преподаватель\Рабочий стол\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6239649" y="3953649"/>
            <a:ext cx="2928934" cy="2879767"/>
          </a:xfrm>
          <a:prstGeom prst="rect">
            <a:avLst/>
          </a:prstGeom>
          <a:noFill/>
        </p:spPr>
      </p:pic>
      <p:pic>
        <p:nvPicPr>
          <p:cNvPr id="15" name="Picture 4" descr="C:\Documents and Settings\Преподаватель\Рабочий стол\паямть\9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885878">
            <a:off x="496053" y="3209565"/>
            <a:ext cx="1887241" cy="1895171"/>
          </a:xfrm>
          <a:prstGeom prst="rect">
            <a:avLst/>
          </a:prstGeom>
          <a:noFill/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285720" y="285728"/>
            <a:ext cx="307183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Накопитель на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гибких магнитных дисках 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Floppy disk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– носитель небольшого объема, представляющий собой кружок магнитной пленки в защитном корпусе из бумаги или пластика.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Различают дискеты 3.5 дюйма и 5.25 дюймов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149" name="Picture 5" descr="C:\Documents and Settings\Преподаватель\Рабочий стол\паямть\8.jpg"/>
          <p:cNvPicPr>
            <a:picLocks noChangeAspect="1" noChangeArrowheads="1"/>
          </p:cNvPicPr>
          <p:nvPr/>
        </p:nvPicPr>
        <p:blipFill>
          <a:blip r:embed="rId5" cstate="print"/>
          <a:srcRect l="4167" t="3989" r="4166" b="4255"/>
          <a:stretch>
            <a:fillRect/>
          </a:stretch>
        </p:blipFill>
        <p:spPr bwMode="auto">
          <a:xfrm rot="20291319">
            <a:off x="779331" y="4843238"/>
            <a:ext cx="1346715" cy="1407929"/>
          </a:xfrm>
          <a:prstGeom prst="rect">
            <a:avLst/>
          </a:prstGeom>
          <a:noFill/>
          <a:effectLst>
            <a:outerShdw blurRad="50800" dist="88900" dir="8220000" sx="108000" sy="108000" algn="l" rotWithShape="0">
              <a:prstClr val="black">
                <a:alpha val="54000"/>
              </a:prst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4071934" y="2071678"/>
            <a:ext cx="47863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Одним из наиболее востребованных на сегодня является такой носитель как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компакт диск (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Compact Disk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</a:t>
            </a:r>
            <a:r>
              <a:rPr lang="ru-RU" dirty="0" smtClean="0">
                <a:solidFill>
                  <a:schemeClr val="bg1"/>
                </a:solidFill>
              </a:rPr>
              <a:t> Он представляет собой кружок из металлической пленки покрытый слоем прозрачного полимера.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14612" y="3786190"/>
            <a:ext cx="321471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Запись производится путем нанесения микроскопических царапин на пленке пучком лазерных лучей. </a:t>
            </a:r>
          </a:p>
          <a:p>
            <a:pPr algn="just"/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Считывание происходит за счет регистрации изменений интенсивности  отраженного от дорожек диска луча лазера.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675</Words>
  <Application>Microsoft Office PowerPoint</Application>
  <PresentationFormat>Экран (4:3)</PresentationFormat>
  <Paragraphs>85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Svetlana</dc:creator>
  <cp:lastModifiedBy>Светлана</cp:lastModifiedBy>
  <cp:revision>23</cp:revision>
  <dcterms:created xsi:type="dcterms:W3CDTF">2009-04-16T08:42:31Z</dcterms:created>
  <dcterms:modified xsi:type="dcterms:W3CDTF">2011-11-07T10:27:35Z</dcterms:modified>
</cp:coreProperties>
</file>