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5" r:id="rId13"/>
    <p:sldId id="283" r:id="rId14"/>
    <p:sldId id="266" r:id="rId15"/>
    <p:sldId id="271" r:id="rId16"/>
    <p:sldId id="267" r:id="rId17"/>
    <p:sldId id="273" r:id="rId18"/>
    <p:sldId id="269" r:id="rId19"/>
    <p:sldId id="274" r:id="rId20"/>
    <p:sldId id="275" r:id="rId21"/>
    <p:sldId id="276" r:id="rId22"/>
    <p:sldId id="270" r:id="rId23"/>
    <p:sldId id="277" r:id="rId24"/>
    <p:sldId id="278" r:id="rId25"/>
    <p:sldId id="272" r:id="rId26"/>
    <p:sldId id="279" r:id="rId27"/>
    <p:sldId id="280" r:id="rId28"/>
    <p:sldId id="281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920F-FFBF-48F0-855B-7101E1053D5A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F54-16A6-432E-9FE1-4BEF597CD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1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14A-6FC6-4129-A3A2-55FC1FA80DC7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5B53-C628-4A77-8924-D3C704389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2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46E4-958B-4E0E-948A-7574DB869668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FB53-10C8-4D57-9C57-15C7846BD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2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9B9C-743F-4BCE-8637-A049AFC355FF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6606-AE62-4DE0-B26B-B771A6A46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1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775A-71E0-4110-BA97-AAEC7C266B56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2FA5-6BB1-42D6-AA1B-1B634BC1B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6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52D7-7005-4AB2-91D8-831D39E158B3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C4FA-D7F8-4D54-BBA1-DB893F15E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0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C442-478F-4AEA-B562-C79F64300AEF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DF8D-DF0C-481E-BC6D-6939FEC25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1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3838-842F-4B78-B160-3D44D1474B55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9A74-165B-4E00-B34A-B9AC87070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0FE1-DBF6-4993-89FB-7265700E8F96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AFBF-ED78-4399-80B8-FCDE1009F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3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EFFF-EA60-4D6E-BC97-AF2902B129B3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8398-D023-4552-BC4A-1CDF94775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7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D9E4-BEBF-4CCA-ABE8-FD9590CD4829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622-AF92-46B2-9A8A-33D56FA9B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6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33D7B-9A63-450F-87B0-24D091094BDF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5FEC1-B7C2-47D0-AF9B-FD02E656E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3;&#1072;&#1089;&#1090;&#1080;&#1083;&#1080;&#1085;&#1086;&#1074;&#1072;&#1103;%20&#1080;&#1089;&#1090;&#1086;&#1088;&#1080;&#1103;.%20&#1043;&#1077;&#1088;&#1073;%20&#1056;&#1086;&#1089;&#1089;&#1080;&#1080;.%20zebra-video.ru.3gp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red.com/images_blogs/business/2010/02/rus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51530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79388" y="620713"/>
            <a:ext cx="7848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0" b="1">
                <a:latin typeface="Georgia" pitchFamily="18" charset="0"/>
              </a:rPr>
              <a:t>РОССИЯ – НАША РОДИНА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&amp;Fcy;&amp;lcy;&amp;acy;&amp;gcy; &amp;Rcy;&amp;ocy;&amp;scy;&amp;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25200" r="8022" b="12640"/>
          <a:stretch>
            <a:fillRect/>
          </a:stretch>
        </p:blipFill>
        <p:spPr bwMode="auto">
          <a:xfrm>
            <a:off x="250825" y="1125538"/>
            <a:ext cx="69850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260648"/>
            <a:ext cx="208823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Флаг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258888" y="5300663"/>
            <a:ext cx="752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Georgia" pitchFamily="18" charset="0"/>
              </a:rPr>
              <a:t>прямоугольное полотнище из трёх равновеликих горизонтальных полос: верхней — белого, средней — синего и нижней — красного цвета.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3348038" y="1125538"/>
            <a:ext cx="55800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Georgia" pitchFamily="18" charset="0"/>
              </a:rPr>
              <a:t>Герб</a:t>
            </a:r>
            <a:r>
              <a:rPr lang="ru-RU" altLang="ru-RU" sz="2400">
                <a:latin typeface="Georgia" pitchFamily="18" charset="0"/>
              </a:rPr>
              <a:t>  — эмблема, отличительный знак, на котором изображаются предметы, символизирующие владельца герба (человека, сословие, род, город, страну и т. п.)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188640"/>
            <a:ext cx="208823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Герб</a:t>
            </a:r>
          </a:p>
        </p:txBody>
      </p:sp>
      <p:pic>
        <p:nvPicPr>
          <p:cNvPr id="12292" name="Picture 4" descr="http://s011.radikal.ru/i316/1202/5c/33dcbf47c2e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644900"/>
            <a:ext cx="1231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saratov-segodnya.ru/files/pages/7091/1393662533general_pages_arkadakskii_raion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1225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www.ldpr-saratov.ru/upload/iblock/0ea/mark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1233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http://pandia.ru/text/77/150/images/image001_8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12493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http://www.touristplaces.ru/Uploaded/point_photos/point3904_Coat_of_Arms_of_Saratov_oblast_(with_ribbon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464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http://www.touristplaces.ru/Uploaded/point_photos/point3904_Coat_of_Arms_of_Balashov_(Saratov_oblast)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644900"/>
            <a:ext cx="11668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6" descr="http://www.saratov-segodnya.ru/files/pages/408/1357629994general_pages_g_pugachev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3644900"/>
            <a:ext cx="11922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8" descr="http://de.academic.ru/pictures/dewiki/67/Coat_of_Arms_of_Shikhany_%28Saratov_oblast%29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5229225"/>
            <a:ext cx="12065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0" descr="http://news.sarbc.ru/images/2011/03/img_3qcV57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5229225"/>
            <a:ext cx="12239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2" descr="http://64.mvd.ru/upload/site65/fdd893f479461259ccf1f69c5aec3e51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5229225"/>
            <a:ext cx="1152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4" descr="http://invest.saratov.gov.ru/invest-map/img/Saratov_rayon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5249863"/>
            <a:ext cx="12239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6" descr="http://4.bp.blogspot.com/-SxIB6M4yV5M/TrWGscKYOzI/AAAAAAAAAHk/HL-fLzei-wQ/s1600/os_gerb_balakovo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5229225"/>
            <a:ext cx="12001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Coat of Arms of the Russian Feder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562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260648"/>
            <a:ext cx="208823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Герб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932363" y="1773238"/>
            <a:ext cx="39608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Georgia" pitchFamily="18" charset="0"/>
              </a:rPr>
              <a:t>У России Величавой</a:t>
            </a:r>
          </a:p>
          <a:p>
            <a:pPr algn="ctr" eaLnBrk="1" hangingPunct="1"/>
            <a:r>
              <a:rPr lang="ru-RU" altLang="ru-RU" sz="2400">
                <a:latin typeface="Georgia" pitchFamily="18" charset="0"/>
              </a:rPr>
              <a:t>На гербе орел двуглавый, </a:t>
            </a:r>
          </a:p>
          <a:p>
            <a:pPr algn="ctr" eaLnBrk="1" hangingPunct="1"/>
            <a:r>
              <a:rPr lang="ru-RU" altLang="ru-RU" sz="2400">
                <a:latin typeface="Georgia" pitchFamily="18" charset="0"/>
              </a:rPr>
              <a:t>Чтоб на запад и восток</a:t>
            </a:r>
          </a:p>
          <a:p>
            <a:pPr algn="ctr" eaLnBrk="1" hangingPunct="1"/>
            <a:r>
              <a:rPr lang="ru-RU" altLang="ru-RU" sz="2400">
                <a:latin typeface="Georgia" pitchFamily="18" charset="0"/>
              </a:rPr>
              <a:t>Он смотреть бы сразу мог.</a:t>
            </a:r>
          </a:p>
          <a:p>
            <a:pPr algn="ctr" eaLnBrk="1" hangingPunct="1"/>
            <a:r>
              <a:rPr lang="ru-RU" altLang="ru-RU" sz="2400">
                <a:latin typeface="Georgia" pitchFamily="18" charset="0"/>
              </a:rPr>
              <a:t>Сильный, мудрый он и гордый.</a:t>
            </a:r>
          </a:p>
          <a:p>
            <a:pPr algn="ctr" eaLnBrk="1" hangingPunct="1"/>
            <a:r>
              <a:rPr lang="ru-RU" altLang="ru-RU" sz="2400">
                <a:latin typeface="Georgia" pitchFamily="18" charset="0"/>
              </a:rPr>
              <a:t>Он – России дух свободный.</a:t>
            </a:r>
          </a:p>
        </p:txBody>
      </p:sp>
      <p:sp>
        <p:nvSpPr>
          <p:cNvPr id="13317" name="TextBox 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435600" y="5805488"/>
            <a:ext cx="309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История российского герба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208823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Гимн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23850" y="1196975"/>
            <a:ext cx="43195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ГИМН</a:t>
            </a:r>
            <a:r>
              <a:rPr lang="ru-RU" altLang="ru-RU" sz="2800">
                <a:latin typeface="Georgia" pitchFamily="18" charset="0"/>
              </a:rPr>
              <a:t> - </a:t>
            </a:r>
            <a:r>
              <a:rPr lang="ru-RU" altLang="ru-RU" sz="2800" i="1">
                <a:latin typeface="Georgia" pitchFamily="18" charset="0"/>
              </a:rPr>
              <a:t>(др.-греч. </a:t>
            </a:r>
            <a:r>
              <a:rPr lang="el-GR" altLang="ru-RU" sz="2800" i="1">
                <a:latin typeface="Georgia" pitchFamily="18" charset="0"/>
              </a:rPr>
              <a:t>ὕμνος </a:t>
            </a:r>
            <a:r>
              <a:rPr lang="ru-RU" altLang="ru-RU" sz="2800" i="1">
                <a:latin typeface="Georgia" pitchFamily="18" charset="0"/>
              </a:rPr>
              <a:t>- хвалебная песнь) </a:t>
            </a:r>
            <a:r>
              <a:rPr lang="ru-RU" altLang="ru-RU" sz="2800">
                <a:latin typeface="Georgia" pitchFamily="18" charset="0"/>
              </a:rPr>
              <a:t>торжественная песня, восхваляющая и прославляющая кого-либо или что-либо.</a:t>
            </a:r>
          </a:p>
        </p:txBody>
      </p:sp>
      <p:pic>
        <p:nvPicPr>
          <p:cNvPr id="41988" name="Picture 4" descr="&amp;Vcy; &amp;Scy;&amp;tcy;&amp;acy;&amp;vcy;&amp;rcy;&amp;ocy;&amp;pcy;&amp;ocy;&amp;lcy;&amp;iecy; &amp;ocy;&amp;chcy;&amp;iecy;&amp;rcy;&amp;iecy;&amp;dcy;&amp;ncy;&amp;ocy;&amp;jcy; &amp;scy;&amp;kcy;&amp;acy;&amp;ncy;&amp;dcy;&amp;acy;&amp;lcy;: &amp;kcy;&amp;acy;&amp;vcy;&amp;kcy;&amp;acy;&amp;zcy;&amp;iecy;&amp;tscy; &amp;dcy;&amp;iecy;&amp;mcy;&amp;ocy;&amp;ncy;&amp;scy;&amp;tcy;&amp;rcy;&amp;acy;&amp;tcy;&amp;icy;&amp;vcy;&amp;ncy;&amp;ocy; &amp;ncy;&amp;iecy; &amp;vcy;&amp;scy;&amp;tcy;&amp;acy;&amp;lcy; &amp;vcy; &amp;mcy;&amp;ocy;&amp;mcy;&amp;iecy;&amp;ncy;&amp;tcy; &amp;icy;&amp;scy;&amp;pcy;&amp;ocy;&amp;lcy;&amp;ncy;&amp;iecy;&amp;ncy;&amp;icy;&amp;yacy; &amp;gcy;&amp;icy;&amp;mcy;&amp;ncy;&amp;acy; &amp;Rcy;&amp;ocy;&amp;scy;&amp;scy;&amp;icy;&amp;icy; &amp;Rcy;&amp;ucy;&amp;scy;&amp;scy;&amp;kcy;&amp;icy;&amp;jcy; &amp;Ocy;&amp;bcy;&amp;ocy;&amp;zcy;&amp;rcy;&amp;iecy;&amp;vcy;&amp;acy;&amp;tcy;&amp;iecy;&amp;l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&amp;TScy;&amp;iecy;&amp;rcy;&amp;iecy;&amp;mcy;&amp;ocy;&amp;ncy;&amp;icy;&amp;icy; &amp;ncy;&amp;acy;&amp;gcy;&amp;rcy;&amp;acy;&amp;zhcy;&amp;dcy;&amp;iecy;&amp;ncy;&amp;icy;&amp;yacy; &amp;Scy;&amp;ocy;&amp;chcy;&amp;icy; 2014 - &amp;Gcy;&amp;ocy;&amp;rcy;&amp;ocy;&amp;dcy;38.&amp;rcy;&amp;ucy; / &amp;Icy;&amp;rcy;&amp;kcy;&amp;ucy;&amp;tcy;&amp;scy;&amp;kcy;&amp;icy;&amp;jcy; &amp;gcy;&amp;ocy;&amp;rcy;&amp;ocy;&amp;dcy;&amp;scy;&amp;kcy;&amp;ocy;&amp;jcy; &amp;pcy;&amp;ocy;&amp;rcy;&amp;tcy;&amp;acy;&amp;l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29047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4" name="Picture 10" descr="&amp;Pcy;&amp;acy;&amp;zcy;&amp;lcy; &amp;Dcy;&amp;iecy;&amp;tcy;&amp;scy;&amp;kcy;&amp;icy;&amp;jcy; &amp;khcy;&amp;ocy;&amp;rcy; - &amp;scy;&amp;ocy;&amp;bcy;&amp;rcy;&amp;acy;&amp;tcy;&amp;softcy; &amp;pcy;&amp;acy;&amp;zcy;&amp;lcy; &amp;ocy;&amp;ncy;&amp;lcy;&amp;acy;&amp;jcy;&amp;n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wiki.vladimir.i-edu.ru/images/7/79/219508501_tonnel.gi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4451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img0.liveinternet.ru/images/attach/c/8/99/711/99711218_Ashampoo_Snap_20130413_03h19m32s_004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681403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&amp;gcy;&amp;icy;&amp;mcy;&amp;ncy; &amp;rcy;&amp;ocy;&amp;scy;&amp;scy;&amp;icy;&amp;icy; &amp;pcy;&amp;lcy;&amp;acy;&amp;kcy;&amp;acy;&amp;t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-49623"/>
            <a:ext cx="4896544" cy="690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3"/>
          <p:cNvSpPr>
            <a:spLocks noGrp="1"/>
          </p:cNvSpPr>
          <p:nvPr>
            <p:ph sz="half" idx="4294967295"/>
          </p:nvPr>
        </p:nvSpPr>
        <p:spPr>
          <a:xfrm>
            <a:off x="785813" y="4357688"/>
            <a:ext cx="7858125" cy="2143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800"/>
              <a:t>На свете много разных стран,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/>
              <a:t>Но есть одна страна –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/>
              <a:t>Её мы Родиной зовём,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/>
              <a:t>А Родина – одна!</a:t>
            </a:r>
          </a:p>
        </p:txBody>
      </p:sp>
      <p:pic>
        <p:nvPicPr>
          <p:cNvPr id="16387" name="Рисунок 5" descr="2009083117093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6225" y="85793"/>
            <a:ext cx="7252199" cy="435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9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27088" y="5492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Мир, окружающий нас, бесконечен и многообразен.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3" y="1628775"/>
            <a:ext cx="2663825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Georgia" pitchFamily="18" charset="0"/>
              </a:rPr>
              <a:t>материальный мир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063" y="1628775"/>
            <a:ext cx="2663825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Georgia" pitchFamily="18" charset="0"/>
              </a:rPr>
              <a:t>духовный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Georgia" pitchFamily="18" charset="0"/>
              </a:rPr>
              <a:t>мир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547813" y="2565400"/>
            <a:ext cx="647700" cy="4318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092950" y="2492375"/>
            <a:ext cx="574675" cy="57626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258888" y="2708275"/>
            <a:ext cx="2665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Вещи</a:t>
            </a: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Предметы</a:t>
            </a: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Явления природы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219700" y="2924175"/>
            <a:ext cx="3024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Знания</a:t>
            </a: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Информация</a:t>
            </a: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Отношения между людьми</a:t>
            </a:r>
          </a:p>
        </p:txBody>
      </p:sp>
      <p:pic>
        <p:nvPicPr>
          <p:cNvPr id="17417" name="Picture 2" descr="http://krutayatema.ru/wp-content/uploads/2011/05/Untitled-2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23764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" descr="http://potrebiteli.ru/media/news/main_image/teatro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331311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 descr="http://stat17.privet.ru/lr/0a022d5abad150309032fd3e3c74e0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830638"/>
            <a:ext cx="20716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50825" y="4652963"/>
            <a:ext cx="8642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Georgia" pitchFamily="18" charset="0"/>
              </a:rPr>
              <a:t>В школе вы знакомитесь с этим миром, изучая русский язык, иностранные языки, математику и информатику, литературу, искусство и многое другое. Этот мир еще называют миром культуры.</a:t>
            </a:r>
          </a:p>
        </p:txBody>
      </p:sp>
      <p:sp>
        <p:nvSpPr>
          <p:cNvPr id="18435" name="AutoShape 6" descr="3 &amp;ucy;&amp;rcy;&amp;ocy;&amp;kcy;. &amp;Mcy;&amp;ycy; &amp;zcy;&amp;ncy;&amp;acy;&amp;kcy;&amp;ocy;&amp;mcy;&amp;icy;&amp;mcy;&amp;scy;&amp;yacy;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36" name="Picture 8" descr="http://savepic.net/57568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0772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g1.liveinternet.ru/images/attach/c/4/80/509/80509657_getImage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5838349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95288" y="4724400"/>
            <a:ext cx="81375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Georgia" pitchFamily="18" charset="0"/>
              </a:rPr>
              <a:t>Не только человек находится в духовном мире, но и этот мир отражается в человеке и образует его внутренний мир, который почти все религии мира определяют как душу человека.</a:t>
            </a:r>
          </a:p>
        </p:txBody>
      </p:sp>
      <p:pic>
        <p:nvPicPr>
          <p:cNvPr id="5" name="Picture 6" descr="http://open.az/uploads/posts/2009-08/1249712247_mystical_fantasy_paintings_kb_wall_joseph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843807" cy="213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&amp;Kcy;&amp;ocy;&amp;lcy;&amp;lcy;&amp;iecy;&amp;kcy;&amp;tscy;&amp;icy;&amp;yacy; &amp;vcy;&amp;ocy;&amp;scy;&amp;pcy;&amp;ocy;&amp;mcy;&amp;icy;&amp;ncy;&amp;acy;&amp;ncy;&amp;icy;&amp;jcy; &amp;CHcy;&amp;acy;&amp;rcy;&amp;lcy;&amp;softcy;&amp;zcy;&amp;acy; &amp;Pcy;&amp;iecy;&amp;tcy;&amp;iecy;&amp;rcy;&amp;scy;&amp;ocy;&amp;ncy;&amp;acy; &amp;Rcy;&amp;iecy;&amp;lcy;&amp;acy;&amp;kcy;&amp;scy;&amp;icy;&amp;k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429000"/>
            <a:ext cx="64770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50825" y="549275"/>
            <a:ext cx="46085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Georgia" pitchFamily="18" charset="0"/>
              </a:rPr>
              <a:t>В этом внутреннем мире человека живут воспоминания, образы дорогих людей, все, во что он верит и к чему стремится.</a:t>
            </a:r>
          </a:p>
        </p:txBody>
      </p:sp>
      <p:pic>
        <p:nvPicPr>
          <p:cNvPr id="20484" name="Picture 2" descr="&amp;Kcy;&amp;ocy;&amp;lcy;&amp;lcy;&amp;iecy;&amp;kcy;&amp;tscy;&amp;icy;&amp;yacy; &amp;rcy;&amp;icy;&amp;scy;&amp;ucy;&amp;ncy;&amp;kcy;&amp;ocy;&amp;vcy; &amp;pcy;&amp;ocy;&amp;dcy; &amp;ncy;&amp;acy;&amp;zcy;&amp;vcy;&amp;acy;&amp;ncy;&amp;icy;&amp;iecy;&amp;mcy; &quot;&amp;Vcy;&amp;ocy;&amp;scy;&amp;pcy;&amp;ocy;&amp;mcy;&amp;icy;&amp;ncy;&amp;acy;&amp;ncy;&amp;icy;&amp;yacy;&quot; (&amp;acy;&amp;vcy;&amp;tcy;&amp;ocy;&amp;rcy; &amp;CHcy;&amp;acy;&amp;rcy;&amp;lcy;&amp;softcy;&amp;zcy; &amp;Pcy;&amp;iecy;&amp;tcy;&amp;iecy;&amp;rcy;&amp;scy;&amp;ocy;&amp;ncy;) &amp;icy;&amp;zcy; &amp;rcy;&amp;acy;&amp;zcy;&amp;dcy;&amp;iecy;&amp;lcy;&amp;acy; &amp;Icy;&amp;scy;&amp;kcy;&amp;ucy;&amp;scy;&amp;scy;&amp;tcy;&amp;vcy;&amp;ocy; &amp;vcy; &amp;icy;&amp;ncy;&amp;tcy;&amp;iecy;&amp;rcy;&amp;ncy;&amp;iecy;&amp;tcy; &amp;zhcy;&amp;ucy;&amp;rcy;&amp;ncy;&amp;acy;&amp;lcy;&amp;iecy; zabort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15888"/>
            <a:ext cx="3798887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228562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Откуда произошло слово </a:t>
            </a:r>
            <a:r>
              <a:rPr lang="ru-RU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“родина”</a:t>
            </a:r>
            <a:r>
              <a:rPr lang="ru-RU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? </a:t>
            </a:r>
            <a:endParaRPr lang="ru-RU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7411" name="Picture 3" descr="http://www.proza.ru/pics/2010/08/20/14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20850"/>
            <a:ext cx="3529012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924300" y="1628775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Georgia" pitchFamily="18" charset="0"/>
              </a:rPr>
              <a:t>Слово “родина” произошло от древнего слова “род”, которое обозначает группу людей, объединённых кровным родством.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79838" y="544512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latin typeface="Calibri" pitchFamily="34" charset="0"/>
              </a:rPr>
              <a:t>Род</a:t>
            </a:r>
            <a:r>
              <a:rPr lang="ru-RU" altLang="ru-RU" i="1">
                <a:latin typeface="Calibri" pitchFamily="34" charset="0"/>
              </a:rPr>
              <a:t> — древнейшее славянское </a:t>
            </a:r>
            <a:r>
              <a:rPr lang="ru-RU" altLang="ru-RU" b="1" i="1">
                <a:latin typeface="Calibri" pitchFamily="34" charset="0"/>
              </a:rPr>
              <a:t>божество</a:t>
            </a:r>
            <a:r>
              <a:rPr lang="ru-RU" altLang="ru-RU" i="1">
                <a:latin typeface="Calibri" pitchFamily="34" charset="0"/>
              </a:rPr>
              <a:t>, творец вселенной, всего видимого и невидимого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23850" y="188913"/>
            <a:ext cx="83518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Georgia" pitchFamily="18" charset="0"/>
              </a:rPr>
              <a:t>Человек в зависимости от состояния своего внутреннего мира может радоваться или печалится, быть спокойным или тревожным, создавать что-то новое и нужное людям или предаваться унынию и тоску.</a:t>
            </a:r>
          </a:p>
        </p:txBody>
      </p:sp>
      <p:pic>
        <p:nvPicPr>
          <p:cNvPr id="20483" name="Picture 2" descr="&amp;ncy;&amp;acy;&amp;scy;&amp;tcy;&amp;rcy;&amp;ocy;&amp;iecy;&amp;ncy;&amp;icy;&amp;yacy;, &amp;mcy;&amp;acy;&amp;lcy;&amp;softcy;&amp;chcy;&amp;icy;&amp;kcy;, &amp;pcy;&amp;rcy;&amp;icy;&amp;rcy;&amp;ocy;&amp;dcy;&amp;acy;, &amp;rcy;&amp;acy;&amp;dcy;&amp;ocy;&amp;scy;&amp;tcy;&amp;softcy;, &amp;fcy;&amp;ocy;&amp;tcy;&amp;ocy;, &amp;ocy;&amp;bcy;&amp;ocy;&amp;icy;, &amp;kcy;&amp;acy;&amp;rcy;&amp;tcy;&amp;icy;&amp;ncy;&amp;kcy;&amp;acy; #363146 - www.GdeFon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866245" cy="266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8" descr="&amp;Scy;&amp;acy;&amp;jcy;&amp;tcy; &amp;gcy;&amp;ocy;&amp;rcy;&amp;ocy;&amp;dcy;&amp;acy; &amp;Zcy;&amp;acy;&amp;pcy;&amp;ocy;&amp;rcy;&amp;ocy;&amp;zhcy;&amp;softcy;&amp;yacy;: &amp;pcy;&amp;ocy;&amp;scy;&amp;lcy;&amp;iecy;&amp;dcy;&amp;ncy;&amp;icy;&amp;iecy; &amp;ncy;&amp;ocy;&amp;vcy;&amp;ocy;&amp;scy;&amp;tcy;&amp;icy;, &amp;pcy;&amp;ocy;&amp;gcy;&amp;ocy;&amp;dcy;&amp;acy;, &amp;chcy;&amp;acy;&amp;scy;&amp;tcy;&amp;ncy;&amp;ycy;&amp;iecy; &amp;ocy;&amp;bcy;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149034"/>
            <a:ext cx="4062570" cy="270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10" descr="&amp;Mcy;&amp;iecy;&amp;tcy;&amp;ocy;&amp;dcy;&amp;icy;&amp;kcy;&amp;acy; &amp;Ncy;&amp;icy;&amp;kcy;&amp;icy;&amp;tcy;&amp;icy;&amp;ncy;&amp;ycy;&amp;khcy;: &amp;Icy; &amp;dcy;&amp;iecy;&amp;tcy;&amp;icy; &amp;ncy;&amp;acy;&amp;scy; &amp;ucy;&amp;chcy;&amp;acy;&amp;tcy;, &amp;Dcy;&amp;lcy;&amp;yacy; &amp;chcy;&amp;iecy;&amp;gcy;&amp;ocy; &amp;chcy;&amp;iecy;&amp;lcy;&amp;ocy;&amp;vcy;&amp;iecy;&amp;kcy; &amp;zhcy;&amp;icy;&amp;vcy;&amp;iecy;&amp;tcy;, &amp;Ncy;&amp;acy; &amp;scy;&amp;vcy;&amp;ocy;&amp;icy; &amp;tcy;&amp;rcy;&amp;ucy;&amp;dcy;&amp;ocy;&amp;vcy;&amp;ycy;&amp;iecy;, &amp;ncy;&amp;icy;&amp;tcy;&amp;ocy;&amp;chcy;&amp;kcy;&amp;acy;-&amp;ncy;&amp;icy;&amp;kcy;&amp;icy;&amp;tcy;&amp;ocy;&amp;chcy;&amp;kcy;&amp;acy; , &amp;Mcy;&amp;icy;&amp;kcy;&amp;rcy;&amp;ocy;&amp;scy;&amp;kcy;&amp;ocy;&amp;pcy;&amp;icy;&amp;chcy;&amp;iecy;&amp;scy;&amp;kcy;&amp;icy;&amp;iecy; &amp;dcy;&amp;ocy;&amp;zcy;&amp;ycy;?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87663" cy="259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38163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Georgia" pitchFamily="18" charset="0"/>
              </a:rPr>
              <a:t>От чего это зависит? </a:t>
            </a:r>
          </a:p>
          <a:p>
            <a:pPr algn="ctr" eaLnBrk="1" hangingPunct="1"/>
            <a:endParaRPr lang="ru-RU" altLang="ru-RU" sz="2400">
              <a:latin typeface="Georgia" pitchFamily="18" charset="0"/>
            </a:endParaRPr>
          </a:p>
          <a:p>
            <a:pPr eaLnBrk="1" hangingPunct="1"/>
            <a:r>
              <a:rPr lang="ru-RU" altLang="ru-RU" sz="2400">
                <a:latin typeface="Georgia" pitchFamily="18" charset="0"/>
              </a:rPr>
              <a:t>От того, чем ты наполняешь свой внутренний мир и как строишь отношения с другими людьми.</a:t>
            </a:r>
          </a:p>
        </p:txBody>
      </p:sp>
      <p:pic>
        <p:nvPicPr>
          <p:cNvPr id="22531" name="Picture 4" descr="&amp;Pcy;&amp;lcy;&amp;acy;&amp;scy;&amp;tcy;&amp;icy;&amp;lcy;&amp;icy;&amp;ncy;&amp;ocy;&amp;mcy; &amp;rcy;&amp;icy;&amp;scy;&amp;ucy;&amp;yucy; &amp;ocy;&amp;scy;&amp;iecy;&amp;ncy;&amp;sof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45434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&amp;Pcy;&amp;Rcy;&amp;Ocy;&amp;Scy;&amp;Tcy;&amp;Ocy; &amp;dcy;&amp;iecy;&amp;tcy;&amp;scy;&amp;kcy;&amp;icy;&amp;jcy; &amp;kcy;&amp;lcy;&amp;ucy;&amp;bcy;. &amp;Bcy;&amp;lcy;&amp;ocy;&amp;g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2687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&amp;Ocy;&amp;tcy;&amp;vcy;&amp;iecy;&amp;tcy;&amp;ycy;@Mail.Ru: &amp;CHcy;&amp;tcy;&amp;ocy; &amp;iecy;&amp;scy;&amp;tcy;&amp;softcy; &amp;Dcy;&amp;rcy;&amp;ucy;&amp;zhcy;&amp;bcy;&amp;acy; &amp;dcy;&amp;lcy;&amp;yacy; &amp;kcy;&amp;acy;&amp;zhcy;&amp;dcy;&amp;ocy;&amp;gcy;&amp;ocy; &amp;icy;&amp;zcy; &amp;ncy;&amp;acy;&amp;scy;?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8893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kcwedmore.edublogs.org/files/2009/04/season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283075" cy="554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787900" y="620713"/>
            <a:ext cx="4105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Georgia" pitchFamily="18" charset="0"/>
              </a:rPr>
              <a:t>Как во внутреннем, так и во внешнем мире есть высокое и низкое, светлое и темное, красивое и безобразное, благоприятное для человека и  опасное для него. Здесь есть добро и зло, любовь и ненависть, честь и бесчестие, милосердие и жестокость, правда и ложь.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Kcy; &amp;Icy;&amp;Scy;&amp;Tcy;&amp;Ocy;&amp;Kcy;&amp;Ucy; * &amp;Pcy;&amp;rcy;&amp;ocy;&amp;scy;&amp;mcy;&amp;ocy;&amp;tcy;&amp;rcy; &amp;tcy;&amp;iecy;&amp;mcy;&amp;ycy; - &amp;Fcy;&amp;icy;&amp;lcy;&amp;ocy;&amp;scy;&amp;ocy;&amp;fcy;&amp;scy;&amp;kcy;&amp;icy;&amp;iecy; &amp;scy;&amp;kcy;&amp;acy;&amp;zcy;&amp;kcy;&amp;icy; &amp;dcy;&amp;lcy;&amp;yacy; &amp;ocy;&amp;bcy;&amp;dcy;&amp;ucy;&amp;mcy;&amp;ycy;&amp;vcy;&amp;acy;&amp;yucy;&amp;shchcy;&amp;icy;&amp;khcy; &amp;zhcy;&amp;icy;&amp;tcy;&amp;softcy;&amp;iecy;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22064"/>
            <a:ext cx="4536504" cy="381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323850" y="476250"/>
            <a:ext cx="417671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Georgia" pitchFamily="18" charset="0"/>
              </a:rPr>
              <a:t>Человек вправе сам определять, что из этого выбрать, чем питать свою душу. И этот выбор никогда не бывает легким.</a:t>
            </a:r>
          </a:p>
          <a:p>
            <a:pPr eaLnBrk="1" hangingPunct="1"/>
            <a:endParaRPr lang="ru-RU" altLang="ru-RU" sz="2400" dirty="0">
              <a:latin typeface="Georgia" pitchFamily="18" charset="0"/>
            </a:endParaRPr>
          </a:p>
          <a:p>
            <a:pPr eaLnBrk="1" hangingPunct="1"/>
            <a:r>
              <a:rPr lang="ru-RU" altLang="ru-RU" sz="2400" dirty="0">
                <a:latin typeface="Georgia" pitchFamily="18" charset="0"/>
              </a:rPr>
              <a:t>Как не разрушить свой внутренний мир?</a:t>
            </a:r>
          </a:p>
          <a:p>
            <a:pPr eaLnBrk="1" hangingPunct="1"/>
            <a:endParaRPr lang="ru-RU" altLang="ru-RU" sz="2400" dirty="0">
              <a:latin typeface="Georgia" pitchFamily="18" charset="0"/>
            </a:endParaRPr>
          </a:p>
          <a:p>
            <a:pPr eaLnBrk="1" hangingPunct="1"/>
            <a:r>
              <a:rPr lang="ru-RU" altLang="ru-RU" sz="2400" dirty="0">
                <a:latin typeface="Georgia" pitchFamily="18" charset="0"/>
              </a:rPr>
              <a:t>Вы начали изучать предмет </a:t>
            </a:r>
            <a:r>
              <a:rPr lang="ru-RU" altLang="ru-RU" sz="2400" i="1" dirty="0">
                <a:latin typeface="Georgia" pitchFamily="18" charset="0"/>
              </a:rPr>
              <a:t>«Основы религиозной </a:t>
            </a:r>
            <a:r>
              <a:rPr lang="ru-RU" altLang="ru-RU" sz="2400" i="1" dirty="0" err="1">
                <a:latin typeface="Georgia" pitchFamily="18" charset="0"/>
              </a:rPr>
              <a:t>культурых</a:t>
            </a:r>
            <a:r>
              <a:rPr lang="ru-RU" altLang="ru-RU" sz="2400" i="1" dirty="0">
                <a:latin typeface="Georgia" pitchFamily="18" charset="0"/>
              </a:rPr>
              <a:t>  культур и светской этики» д</a:t>
            </a:r>
            <a:r>
              <a:rPr lang="ru-RU" altLang="ru-RU" sz="2400" dirty="0">
                <a:latin typeface="Georgia" pitchFamily="18" charset="0"/>
              </a:rPr>
              <a:t>ля того, чтобы получить ответ на эти вопросы, важные для каждого человека.</a:t>
            </a:r>
            <a:endParaRPr lang="ru-RU" altLang="ru-RU" sz="2400" dirty="0"/>
          </a:p>
        </p:txBody>
      </p:sp>
      <p:pic>
        <p:nvPicPr>
          <p:cNvPr id="24580" name="Picture 4" descr="&amp;ZHcy;&amp;icy;&amp;zcy;&amp;ncy;&amp;softcy; &amp;vcy; &amp;dcy;&amp;ncy;&amp;iecy;&amp;vcy;&amp;ncy;&amp;icy;&amp;kcy;&amp;iecy; &amp;Dcy;&amp;ucy;&amp;rcy;&amp;ncy;&amp;ocy;&amp;iecy; &amp;ncy;&amp;acy;&amp;chcy;&amp;acy;&amp;lcy;&amp;ocy; - &amp;dcy;&amp;ucy;&amp;rcy;&amp;ncy;&amp;ocy;&amp;jcy; &amp;kcy;&amp;ocy;&amp;ncy;&amp;iecy;&amp;tscy;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35798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6" descr="&amp;Scy;&amp;tcy;&amp;acy;&amp;rcy;&amp;ycy;&amp;jcy; &amp;Ncy;&amp;ocy;&amp;vcy;&amp;ycy;&amp;jcy; &amp;gcy;&amp;ocy;&amp;dcy; &amp;icy; &amp;iecy;&amp;gcy;&amp;ocy; &amp;tcy;&amp;rcy;&amp;acy;&amp;dcy;&amp;icy;&amp;tscy;&amp;i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79388" y="115888"/>
            <a:ext cx="48974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dirty="0"/>
              <a:t>В духовном мире есть свои традиции. По ним жили наши предки.</a:t>
            </a:r>
            <a:endParaRPr lang="ru-RU" altLang="ru-RU" sz="2400" dirty="0"/>
          </a:p>
          <a:p>
            <a:pPr eaLnBrk="1" hangingPunct="1"/>
            <a:r>
              <a:rPr lang="ru-RU" altLang="ru-RU" sz="2400" b="1" dirty="0"/>
              <a:t>Традиции</a:t>
            </a:r>
            <a:r>
              <a:rPr lang="ru-RU" altLang="ru-RU" sz="2400" dirty="0"/>
              <a:t> – </a:t>
            </a:r>
            <a:r>
              <a:rPr lang="ru-RU" altLang="ru-RU" sz="2400" i="1" dirty="0"/>
              <a:t>(от латинского </a:t>
            </a:r>
            <a:r>
              <a:rPr lang="en-US" altLang="ru-RU" sz="2400" i="1" dirty="0" err="1"/>
              <a:t>traditio</a:t>
            </a:r>
            <a:r>
              <a:rPr lang="en-US" altLang="ru-RU" sz="2400" i="1" dirty="0"/>
              <a:t> – </a:t>
            </a:r>
            <a:r>
              <a:rPr lang="ru-RU" altLang="ru-RU" sz="2400" i="1" dirty="0"/>
              <a:t>передача)</a:t>
            </a:r>
            <a:r>
              <a:rPr lang="ru-RU" altLang="ru-RU" sz="2400" dirty="0"/>
              <a:t> – то, что перешло от одного поколения к другому, что унаследовано от предшествующих поколений (идеи, </a:t>
            </a:r>
            <a:r>
              <a:rPr lang="ru-RU" altLang="ru-RU" sz="2400" dirty="0" err="1"/>
              <a:t>взляды</a:t>
            </a:r>
            <a:r>
              <a:rPr lang="ru-RU" altLang="ru-RU" sz="2400" dirty="0"/>
              <a:t>, образ действий, обычаи и т.п.)</a:t>
            </a:r>
          </a:p>
        </p:txBody>
      </p:sp>
      <p:pic>
        <p:nvPicPr>
          <p:cNvPr id="25604" name="Picture 8" descr="&amp;Ocy;&amp;scy;&amp;ncy;&amp;ocy;&amp;vcy;&amp;ncy;&amp;ycy;&amp;iecy; &amp;tcy;&amp;rcy;&amp;acy;&amp;dcy;&amp;icy;&amp;tscy;&amp;icy;&amp;icy; &amp;Kcy;&amp;acy;&amp;vcy;&amp;kcy;&amp;acy;&amp;zcy;&amp;acy; &quot; &amp;Gcy;&amp;ocy;&amp;scy;&amp;tcy;&amp;iecy;&amp;pcy;&amp;rcy;&amp;icy;&amp;icy;&amp;mcy;&amp;ncy;&amp;ycy;&amp;jcy; &amp;Kcy;&amp;acy;&amp;vcy;&amp;kcy;&amp;acy;&amp;z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8913"/>
            <a:ext cx="391953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4" descr="&amp;Ncy;&amp;iecy;&amp;ocy;&amp;bcy;&amp;ycy;&amp;chcy;&amp;ncy;&amp;ycy;&amp;iecy; &amp;tcy;&amp;rcy;&amp;acy;&amp;dcy;&amp;icy;&amp;tscy;&amp;icy;&amp;icy; &amp;ncy;&amp;acy;&amp;rcy;&amp;ocy;&amp;dcy;&amp;ocy;&amp;vcy; &amp;mcy;&amp;icy;&amp;r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13100"/>
            <a:ext cx="38909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&amp;Ocy;&amp;scy;&amp;ncy;&amp;ocy;&amp;vcy;&amp;ncy;&amp;ycy;&amp;iecy; &amp;tcy;&amp;rcy;&amp;acy;&amp;dcy;&amp;icy;&amp;tscy;&amp;icy;&amp;icy; &amp;Kcy;&amp;acy;&amp;vcy;&amp;kcy;&amp;acy;&amp;zcy;&amp;acy; &quot; &amp;Gcy;&amp;ocy;&amp;scy;&amp;tcy;&amp;iecy;&amp;pcy;&amp;rcy;&amp;icy;&amp;icy;&amp;mcy;&amp;ncy;&amp;ycy;&amp;jcy; &amp;Kcy;&amp;acy;&amp;vcy;&amp;kcy;&amp;acy;&amp;z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86" y="188913"/>
            <a:ext cx="391953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&amp;Ncy;&amp;iecy;&amp;ocy;&amp;bcy;&amp;ycy;&amp;chcy;&amp;ncy;&amp;ycy;&amp;iecy; &amp;tcy;&amp;rcy;&amp;acy;&amp;dcy;&amp;icy;&amp;tscy;&amp;icy;&amp;icy; &amp;ncy;&amp;acy;&amp;rcy;&amp;ocy;&amp;dcy;&amp;ocy;&amp;vcy; &amp;mcy;&amp;icy;&amp;rcy;&amp;a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86" y="3213100"/>
            <a:ext cx="38909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zvst.ru/uploads/news/2013/4/15.04-mnogonacional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6632"/>
            <a:ext cx="3190875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51847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Georgia" pitchFamily="18" charset="0"/>
              </a:rPr>
              <a:t>Культурные традиции – </a:t>
            </a:r>
            <a:r>
              <a:rPr lang="ru-RU" altLang="ru-RU" sz="2400" b="1" i="1">
                <a:latin typeface="Georgia" pitchFamily="18" charset="0"/>
              </a:rPr>
              <a:t>это богатство нашей многонациональной страны.</a:t>
            </a:r>
          </a:p>
          <a:p>
            <a:pPr eaLnBrk="1" hangingPunct="1"/>
            <a:endParaRPr lang="ru-RU" altLang="ru-RU" sz="2400">
              <a:latin typeface="Georgia" pitchFamily="18" charset="0"/>
            </a:endParaRPr>
          </a:p>
          <a:p>
            <a:pPr eaLnBrk="1" hangingPunct="1"/>
            <a:r>
              <a:rPr lang="ru-RU" altLang="ru-RU" sz="2400">
                <a:latin typeface="Georgia" pitchFamily="18" charset="0"/>
              </a:rPr>
              <a:t>Особое место среди них занимают религиозные культуры и морально-этические нормы.</a:t>
            </a:r>
          </a:p>
        </p:txBody>
      </p:sp>
      <p:pic>
        <p:nvPicPr>
          <p:cNvPr id="26628" name="Picture 7" descr="&amp;KHcy;&amp;rcy;&amp;acy;&amp;mcy; &amp;vcy;&amp;scy;&amp;iecy;&amp;khcy; &amp;rcy;&amp;iecy;&amp;lcy;&amp;icy;&amp;gcy;&amp;icy;&amp;jcy; (&amp;Vcy;&amp;scy;&amp;iecy;&amp;lcy;&amp;iecy;&amp;ncy;&amp;scy;&amp;kcy;&amp;icy;&amp;jcy; &amp;khcy;&amp;rcy;&amp;acy;&amp;mcy;) &amp;Icy;&amp;lcy;&amp;softcy;&amp;dcy;&amp;acy;&amp;rcy;&amp;acy; &amp;KHcy;&amp;acy;&amp;ncy;&amp;ocy;&amp;vcy;&amp;acy;. &amp;Fcy;&amp;ocy;&amp;tcy;&amp;ocy;  / Temple of All Religions. Ph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046413"/>
            <a:ext cx="54006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5651500" y="5300663"/>
            <a:ext cx="31321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i="1">
                <a:latin typeface="Georgia" pitchFamily="18" charset="0"/>
              </a:rPr>
              <a:t>В посёлке Старое Аракчино неподалёку от Казани находится необычное здание - Храм всех религий (другое название - Вселенский храм), построенный Ильдаром Хановым.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79388" y="333375"/>
            <a:ext cx="50403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Georgia" pitchFamily="18" charset="0"/>
              </a:rPr>
              <a:t>Все культурные традиции основаны на таких вечных ценностях, как </a:t>
            </a:r>
            <a:r>
              <a:rPr lang="ru-RU" altLang="ru-RU" sz="2400" i="1">
                <a:latin typeface="Georgia" pitchFamily="18" charset="0"/>
              </a:rPr>
              <a:t>добро, честь, справедливость, милосердие. </a:t>
            </a:r>
          </a:p>
          <a:p>
            <a:pPr eaLnBrk="1" hangingPunct="1"/>
            <a:endParaRPr lang="ru-RU" altLang="ru-RU" sz="1200" i="1">
              <a:latin typeface="Georgia" pitchFamily="18" charset="0"/>
            </a:endParaRPr>
          </a:p>
          <a:p>
            <a:pPr eaLnBrk="1" hangingPunct="1"/>
            <a:r>
              <a:rPr lang="ru-RU" altLang="ru-RU" sz="2400">
                <a:latin typeface="Georgia" pitchFamily="18" charset="0"/>
              </a:rPr>
              <a:t>Если человек следует им он не заблудится в сложном мире, сможет отличить хорошее от плохого, узнает, как сделать свой внутренний мир чистым, светлым и радостным.</a:t>
            </a:r>
          </a:p>
        </p:txBody>
      </p:sp>
      <p:sp>
        <p:nvSpPr>
          <p:cNvPr id="27651" name="AutoShape 2" descr="&amp;Scy;&amp;tcy;&amp;iecy;&amp;ncy;&amp;acy; &amp;Vcy;&amp;Kcy;&amp;ocy;&amp;ncy;&amp;tcy;&amp;acy;&amp;kcy;&amp;tcy;&amp;iecy;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0180" name="Picture 4" descr="http://schasty.ru/wp-content/uploads/2014/01/vezhlivye-slova-dly-detey.jpg"/>
          <p:cNvPicPr>
            <a:picLocks noChangeAspect="1" noChangeArrowheads="1"/>
          </p:cNvPicPr>
          <p:nvPr/>
        </p:nvPicPr>
        <p:blipFill>
          <a:blip r:embed="rId2" cstate="print"/>
          <a:srcRect t="4638" b="9560"/>
          <a:stretch>
            <a:fillRect/>
          </a:stretch>
        </p:blipFill>
        <p:spPr bwMode="auto">
          <a:xfrm>
            <a:off x="4788024" y="260648"/>
            <a:ext cx="414337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://allmultfilms.ru/uploads/posts/2013-01/1359481260_zolotaya_antilopa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2862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8" name="Picture 12" descr="http://audioskazki.net/wp-content/gallery/suteev/yabloko/00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024336" cy="377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schasty.ru/wp-content/uploads/2014/01/vezhlivye-slova-dly-dete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2543"/>
            <a:ext cx="414337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250825" y="549275"/>
            <a:ext cx="82089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i="1">
                <a:latin typeface="Georgia" pitchFamily="18" charset="0"/>
              </a:rPr>
              <a:t>В нашей стране живут люди, которые знают и бережно хранят разные традиции. Они нередко говорят на разных языках, но хорошо понимают друг друга и все вместе составляют одну дружную семью народов России.</a:t>
            </a:r>
          </a:p>
        </p:txBody>
      </p:sp>
      <p:pic>
        <p:nvPicPr>
          <p:cNvPr id="28675" name="Picture 2" descr="http://www.ansar.ru/uploads/imagesb/2011/12/eb143e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60600"/>
            <a:ext cx="6902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79388" y="765175"/>
            <a:ext cx="878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Georgia" pitchFamily="18" charset="0"/>
              </a:rPr>
              <a:t>И в этой семье мы уважительно и бережно относимся к каждой традиции. Мы все разные, но мы все вместе живем, трудимся, учимся и гордимся своей Родиной.</a:t>
            </a:r>
          </a:p>
        </p:txBody>
      </p:sp>
      <p:pic>
        <p:nvPicPr>
          <p:cNvPr id="28678" name="Picture 6" descr="http://pozdrawlandiya.ru/_ph/368/2/3503245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64472"/>
            <a:ext cx="8136904" cy="336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84887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ЗАДАНИЕ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395288" y="1341438"/>
            <a:ext cx="8280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ru-RU" altLang="ru-RU" sz="3200">
                <a:latin typeface="Georgia" pitchFamily="18" charset="0"/>
              </a:rPr>
              <a:t>Нарисовать герб своей семьи.</a:t>
            </a:r>
          </a:p>
          <a:p>
            <a:pPr eaLnBrk="1" hangingPunct="1">
              <a:buClr>
                <a:srgbClr val="FFFF00"/>
              </a:buClr>
            </a:pPr>
            <a:endParaRPr lang="ru-RU" altLang="ru-RU" sz="3200">
              <a:latin typeface="Georgia" pitchFamily="18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ru-RU" altLang="ru-RU" sz="3200">
                <a:latin typeface="Georgia" pitchFamily="18" charset="0"/>
              </a:rPr>
              <a:t> Посоветуйтесь с родителями и назовите несколько традиций, принятых в вашей семье.</a:t>
            </a:r>
          </a:p>
        </p:txBody>
      </p:sp>
      <p:pic>
        <p:nvPicPr>
          <p:cNvPr id="54276" name="Picture 4" descr="http://ds23-tmr.edu.yar.ru/dlya_vas_comma__roditeli/img422_w300_h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443288"/>
            <a:ext cx="5089525" cy="308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rnasse.ru/images/photos/medium/article933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060848"/>
            <a:ext cx="58864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ители,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иться,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ной,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ня,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ственники,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cs typeface="+mn-cs"/>
              </a:rPr>
              <a:t>ство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имый,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рож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дение,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рож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дество, за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рож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дение, на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, на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ный,  при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а,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ник,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никовый,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инка, </a:t>
            </a: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</a:t>
            </a:r>
            <a:r>
              <a:rPr lang="ru-RU" sz="2800" b="1" dirty="0">
                <a:solidFill>
                  <a:srgbClr val="000000"/>
                </a:solidFill>
                <a:cs typeface="+mn-cs"/>
              </a:rPr>
              <a:t>ословная… </a:t>
            </a:r>
          </a:p>
        </p:txBody>
      </p:sp>
      <p:pic>
        <p:nvPicPr>
          <p:cNvPr id="4100" name="Picture 4" descr="http://forum.mediaport.ua/addon.php?42,module=embed_images,url=http%3A%2F%2Fdemiart.ru%2Fforum%2Fuploads2%2Fpost-4185-12229522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24685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924300" y="476250"/>
            <a:ext cx="46799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Georgia" pitchFamily="18" charset="0"/>
              </a:rPr>
              <a:t>Приведите однокоренные слова слову «Родина».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4put.ru/pictures/max/515/15820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540000"/>
            <a:ext cx="60912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07504" y="116632"/>
            <a:ext cx="61926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21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Что Родиной моей зовётся?</a:t>
            </a:r>
            <a:endParaRPr lang="ru-RU" sz="2100" b="1" dirty="0">
              <a:solidFill>
                <a:srgbClr val="FFFF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Себе я задаю вопрос.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Река, что за домами вьётся,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Иль куст кудрявых красных роз?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Вон  та осенняя берёзка?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Или весенняя капель?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А может радуги полоска?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Или морозный зимний день?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Всё то, что с детства рядом было?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Но это станет всё пустяк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Без маминой заботы милой,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 без друзей мне все не так.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Так вот что Родиной зовётся!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Чтоб были рядышком всегда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Все, кто поддержит, улыбнётся,</a:t>
            </a:r>
            <a:endParaRPr lang="ru-RU" sz="2100" b="1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Кому нужна и я сама!</a:t>
            </a:r>
            <a:endParaRPr lang="ru-RU" sz="21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258888" y="5516563"/>
            <a:ext cx="163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i="1"/>
              <a:t>А.В. Жигулин</a:t>
            </a:r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rufox.ru/files/big2/598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573463"/>
            <a:ext cx="5770562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404813"/>
            <a:ext cx="85693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3200">
                <a:latin typeface="Georgia" pitchFamily="18" charset="0"/>
                <a:cs typeface="Times New Roman" pitchFamily="18" charset="0"/>
              </a:rPr>
              <a:t>В большой стране у каждого человека есть свой маленький уголок – город, улица, дом, где он родился. Это его </a:t>
            </a:r>
            <a:r>
              <a:rPr lang="ru-RU" altLang="ru-RU" sz="3200" b="1">
                <a:latin typeface="Georgia" pitchFamily="18" charset="0"/>
                <a:cs typeface="Times New Roman" pitchFamily="18" charset="0"/>
              </a:rPr>
              <a:t>малая  Родина</a:t>
            </a:r>
            <a:r>
              <a:rPr lang="ru-RU" altLang="ru-RU" sz="3200">
                <a:cs typeface="Times New Roman" pitchFamily="18" charset="0"/>
              </a:rPr>
              <a:t>.</a:t>
            </a:r>
          </a:p>
        </p:txBody>
      </p:sp>
      <p:pic>
        <p:nvPicPr>
          <p:cNvPr id="6149" name="Picture 5" descr="http://www.tunnel.ru/i/870/130356964525628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060575"/>
            <a:ext cx="182562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http://cs193.vkontakte.ru/u5123962/112281012/x_9546f3c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60575"/>
            <a:ext cx="2089150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 descr="http://img.tyt.by/n/fotofact/0c/a/gomel_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2850" y="2060575"/>
            <a:ext cx="2055813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5" name="Picture 11" descr="http://img.azbukasexa.ru/forums/uploads/monthly_12_2011/post-123614-1323978208_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924175"/>
            <a:ext cx="19653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7" name="Picture 13" descr="http://www.sovetov.su/upload/image/old/NEWS/saratov/saratov55.jpg"/>
          <p:cNvPicPr>
            <a:picLocks noChangeAspect="1" noChangeArrowheads="1"/>
          </p:cNvPicPr>
          <p:nvPr/>
        </p:nvPicPr>
        <p:blipFill>
          <a:blip r:embed="rId7">
            <a:lum bright="-10000" contrast="10000"/>
          </a:blip>
          <a:srcRect/>
          <a:stretch>
            <a:fillRect/>
          </a:stretch>
        </p:blipFill>
        <p:spPr bwMode="auto">
          <a:xfrm>
            <a:off x="250825" y="4735513"/>
            <a:ext cx="2736850" cy="187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7.vkrugudruzei.ru/images/061/359/59/OI_e9b9cc9cd3f743fa9798388e49c91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359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323850" y="260350"/>
            <a:ext cx="8432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ru-RU" altLang="ru-RU" sz="2800">
                <a:latin typeface="Georgia" pitchFamily="18" charset="0"/>
                <a:cs typeface="Times New Roman" pitchFamily="18" charset="0"/>
              </a:rPr>
              <a:t>А как называется наша Родина?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ru-RU" altLang="ru-RU" sz="2800">
                <a:latin typeface="Georgia" pitchFamily="18" charset="0"/>
                <a:cs typeface="Times New Roman" pitchFamily="18" charset="0"/>
              </a:rPr>
              <a:t> Как называется столица нашего государства?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ru-RU" altLang="ru-RU" sz="2800">
                <a:latin typeface="Georgia" pitchFamily="18" charset="0"/>
                <a:cs typeface="Times New Roman" pitchFamily="18" charset="0"/>
              </a:rPr>
              <a:t> Какие ещё города России вы знаете?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6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Россия уникальна. 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И нет другой такой страны во всём мире!</a:t>
            </a:r>
          </a:p>
        </p:txBody>
      </p:sp>
      <p:pic>
        <p:nvPicPr>
          <p:cNvPr id="8195" name="Picture 2" descr="http://img1.liveinternet.ru/images/attach/c/7/98/250/98250553_rand133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img1.liveinternet.ru/images/attach/c/1/54/269/54269983_15328864_goru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2674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www.rgo.ru/wp-content/uploads/2010/09/tayg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2667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www.voyagesphotosmanu.com/Complet/images/taig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18002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http://vladnews.ru/uploads/2012/07/04/0_75be1_b7ee6ef5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30956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http://young.rzd.ru/dbmm/images/41/4080/496933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3357563"/>
            <a:ext cx="15843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0" descr="http://www.deafnet.ru/travel/images/Image/Hill/Samara/sSamara_2006_2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27146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 descr="http://www.timetolive.ru/images/upload/image/0_86a_ffd25afa_X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573463"/>
            <a:ext cx="2808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http://www.stihi.ru/pics/2010/09/24/213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229225"/>
            <a:ext cx="22002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4" descr="http://www.imgs.su/tmp/2012-01-18/1326912737-63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357563"/>
            <a:ext cx="18002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c/4/79/422/79422968_dem_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920037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4248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600" b="1">
                <a:latin typeface="Georgia" pitchFamily="18" charset="0"/>
              </a:rPr>
              <a:t>По данным последней переписи населения (2002 г.) в  России проживает более 145 миллионов человек.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5805488"/>
            <a:ext cx="8893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6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600"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Ее населяют более 180 национальностей, народностей и этнических групп.</a:t>
            </a:r>
            <a:endParaRPr lang="ru-RU" altLang="ru-RU" sz="2600" b="1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eoid.ru/static/user/photos/thumbs3/98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97275"/>
            <a:ext cx="53006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42493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Государственные символы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68313" y="2565400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b="1" i="1">
                <a:latin typeface="Georgia" pitchFamily="18" charset="0"/>
              </a:rPr>
              <a:t>герб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492500" y="2060575"/>
            <a:ext cx="2087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b="1" i="1">
                <a:latin typeface="Georgia" pitchFamily="18" charset="0"/>
              </a:rPr>
              <a:t>флаг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300788" y="2349500"/>
            <a:ext cx="237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b="1" i="1">
                <a:latin typeface="Georgia" pitchFamily="18" charset="0"/>
              </a:rPr>
              <a:t>гимн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331913" y="1052513"/>
            <a:ext cx="1079500" cy="1584325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716463" y="981075"/>
            <a:ext cx="71437" cy="1368425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59563" y="908050"/>
            <a:ext cx="936625" cy="1657350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912</Words>
  <Application>Microsoft Office PowerPoint</Application>
  <PresentationFormat>Экран (4:3)</PresentationFormat>
  <Paragraphs>92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Dell</cp:lastModifiedBy>
  <cp:revision>47</cp:revision>
  <dcterms:created xsi:type="dcterms:W3CDTF">2013-09-02T18:01:35Z</dcterms:created>
  <dcterms:modified xsi:type="dcterms:W3CDTF">2024-09-12T06:52:59Z</dcterms:modified>
</cp:coreProperties>
</file>