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59" r:id="rId7"/>
    <p:sldId id="260" r:id="rId8"/>
    <p:sldId id="264" r:id="rId9"/>
    <p:sldId id="269" r:id="rId10"/>
    <p:sldId id="271" r:id="rId11"/>
    <p:sldId id="270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43AB2"/>
    <a:srgbClr val="F9A9E8"/>
    <a:srgbClr val="1BE911"/>
    <a:srgbClr val="B2B2B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9C42-9116-476A-BE32-C0BE0A953CCE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C1A8-0EF6-4AD3-9AD9-2862AF002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9C42-9116-476A-BE32-C0BE0A953CCE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C1A8-0EF6-4AD3-9AD9-2862AF002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9C42-9116-476A-BE32-C0BE0A953CCE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C1A8-0EF6-4AD3-9AD9-2862AF002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9C42-9116-476A-BE32-C0BE0A953CCE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C1A8-0EF6-4AD3-9AD9-2862AF002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9C42-9116-476A-BE32-C0BE0A953CCE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C1A8-0EF6-4AD3-9AD9-2862AF002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9C42-9116-476A-BE32-C0BE0A953CCE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C1A8-0EF6-4AD3-9AD9-2862AF002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9C42-9116-476A-BE32-C0BE0A953CCE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C1A8-0EF6-4AD3-9AD9-2862AF002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9C42-9116-476A-BE32-C0BE0A953CCE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C1A8-0EF6-4AD3-9AD9-2862AF002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9C42-9116-476A-BE32-C0BE0A953CCE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C1A8-0EF6-4AD3-9AD9-2862AF002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9C42-9116-476A-BE32-C0BE0A953CCE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C1A8-0EF6-4AD3-9AD9-2862AF002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9C42-9116-476A-BE32-C0BE0A953CCE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C1A8-0EF6-4AD3-9AD9-2862AF002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1626BC"/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49C42-9116-476A-BE32-C0BE0A953CCE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0C1A8-0EF6-4AD3-9AD9-2862AF002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&#1087;&#1086;&#1089;&#1090;&#1088;&#1086;&#1095;&#1085;_&#1089;&#1082;&#1072;&#1085;&#1077;&#1088;.swf" TargetMode="External"/><Relationship Id="rId3" Type="http://schemas.openxmlformats.org/officeDocument/2006/relationships/image" Target="../media/image14.gif"/><Relationship Id="rId7" Type="http://schemas.openxmlformats.org/officeDocument/2006/relationships/hyperlink" Target="&#1088;&#1091;&#1095;&#1085;&#1086;&#1081;_&#1089;&#1082;&#1072;&#1085;&#1077;&#1088;.swf" TargetMode="External"/><Relationship Id="rId2" Type="http://schemas.openxmlformats.org/officeDocument/2006/relationships/hyperlink" Target="&#1094;&#1080;&#1092;&#1088;_&#1082;&#1072;&#1084;&#1077;&#1088;&#1072;.sw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&#1088;&#1091;&#1083;&#1086;&#1085;&#1085;&#1099;&#1081;_&#1089;&#1082;&#1072;&#1085;&#1077;&#1088;.swf" TargetMode="External"/><Relationship Id="rId5" Type="http://schemas.openxmlformats.org/officeDocument/2006/relationships/hyperlink" Target="&#1087;&#1083;&#1072;&#1085;&#1096;&#1077;&#1090;&#1085;_&#1089;&#1082;&#1072;&#1085;&#1077;&#1088;.swf" TargetMode="External"/><Relationship Id="rId10" Type="http://schemas.openxmlformats.org/officeDocument/2006/relationships/image" Target="../media/image17.gif"/><Relationship Id="rId4" Type="http://schemas.openxmlformats.org/officeDocument/2006/relationships/image" Target="../media/image15.gif"/><Relationship Id="rId9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&#1046;&#1050;_&#1084;&#1086;&#1085;&#1080;&#1090;&#1086;&#1088;.sw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46;&#1050;_&#1084;&#1086;&#1085;&#1080;&#1090;&#1086;&#1088;.swf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920880" cy="1200329"/>
          </a:xfrm>
          <a:prstGeom prst="rect">
            <a:avLst/>
          </a:prstGeom>
          <a:noFill/>
          <a:effectLst>
            <a:outerShdw blurRad="50800" dist="139700" dir="2700000" algn="tl" rotWithShape="0">
              <a:prstClr val="black">
                <a:alpha val="58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Устройства 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ввода 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и вывода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информации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1" name="Picture 3" descr="highschool_02"/>
          <p:cNvPicPr>
            <a:picLocks noChangeAspect="1" noChangeArrowheads="1"/>
          </p:cNvPicPr>
          <p:nvPr/>
        </p:nvPicPr>
        <p:blipFill>
          <a:blip r:embed="rId2" cstate="print"/>
          <a:srcRect l="23470" b="11224"/>
          <a:stretch>
            <a:fillRect/>
          </a:stretch>
        </p:blipFill>
        <p:spPr bwMode="auto">
          <a:xfrm>
            <a:off x="0" y="2300292"/>
            <a:ext cx="3929058" cy="45577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ый треугольник 7"/>
          <p:cNvSpPr/>
          <p:nvPr/>
        </p:nvSpPr>
        <p:spPr>
          <a:xfrm rot="10800000">
            <a:off x="8143892" y="0"/>
            <a:ext cx="1000108" cy="6858000"/>
          </a:xfrm>
          <a:prstGeom prst="rtTriangle">
            <a:avLst/>
          </a:prstGeom>
          <a:gradFill flip="none" rotWithShape="1">
            <a:gsLst>
              <a:gs pos="45000">
                <a:srgbClr val="FFC000"/>
              </a:gs>
              <a:gs pos="8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1413305">
            <a:off x="8381200" y="161599"/>
            <a:ext cx="785818" cy="350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626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10011</a:t>
            </a:r>
          </a:p>
          <a:p>
            <a:pPr algn="ctr"/>
            <a:r>
              <a:rPr lang="ru-RU" dirty="0" smtClean="0">
                <a:solidFill>
                  <a:srgbClr val="1626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1010</a:t>
            </a:r>
          </a:p>
          <a:p>
            <a:pPr algn="ctr"/>
            <a:r>
              <a:rPr lang="ru-RU" dirty="0" smtClean="0">
                <a:solidFill>
                  <a:srgbClr val="1626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0111</a:t>
            </a:r>
          </a:p>
          <a:p>
            <a:pPr algn="ctr"/>
            <a:r>
              <a:rPr lang="ru-RU" dirty="0" smtClean="0">
                <a:solidFill>
                  <a:srgbClr val="1626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010</a:t>
            </a:r>
          </a:p>
          <a:p>
            <a:pPr algn="ctr"/>
            <a:r>
              <a:rPr lang="ru-RU" dirty="0" smtClean="0">
                <a:solidFill>
                  <a:srgbClr val="1626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</a:t>
            </a:r>
          </a:p>
          <a:p>
            <a:pPr algn="ctr"/>
            <a:r>
              <a:rPr lang="ru-RU" dirty="0" smtClean="0">
                <a:solidFill>
                  <a:srgbClr val="1626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</a:p>
          <a:p>
            <a:pPr algn="ctr"/>
            <a:r>
              <a:rPr lang="ru-RU" dirty="0" smtClean="0">
                <a:solidFill>
                  <a:srgbClr val="1626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  <a:p>
            <a:pPr algn="ctr"/>
            <a:r>
              <a:rPr lang="ru-RU" dirty="0" smtClean="0">
                <a:solidFill>
                  <a:srgbClr val="1626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  <a:p>
            <a:pPr algn="ctr"/>
            <a:r>
              <a:rPr lang="ru-RU" dirty="0" smtClean="0">
                <a:solidFill>
                  <a:srgbClr val="1626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  <a:p>
            <a:pPr algn="ctr"/>
            <a:r>
              <a:rPr lang="ru-RU" dirty="0" smtClean="0">
                <a:solidFill>
                  <a:srgbClr val="1626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</a:p>
          <a:p>
            <a:pPr algn="ctr"/>
            <a:r>
              <a:rPr lang="ru-RU" dirty="0" smtClean="0">
                <a:solidFill>
                  <a:srgbClr val="1626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pPr algn="ctr"/>
            <a:r>
              <a:rPr lang="ru-RU" dirty="0" smtClean="0">
                <a:solidFill>
                  <a:srgbClr val="1626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pic>
        <p:nvPicPr>
          <p:cNvPr id="9" name="Picture 21" descr="speak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143116"/>
            <a:ext cx="1014413" cy="8000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:\Documents and Settings\Преподаватель\Рабочий стол\Безимени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00826" y="3929066"/>
            <a:ext cx="1733618" cy="150706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8" descr="notes_413_scree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3143248"/>
            <a:ext cx="1973439" cy="1928826"/>
          </a:xfrm>
          <a:prstGeom prst="rect">
            <a:avLst/>
          </a:prstGeom>
          <a:noFill/>
          <a:effectLst>
            <a:outerShdw blurRad="50800" dist="127000" dir="864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5" descr="Untitled-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2071678"/>
            <a:ext cx="1596990" cy="1581152"/>
          </a:xfrm>
          <a:prstGeom prst="rect">
            <a:avLst/>
          </a:prstGeom>
          <a:noFill/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Группа 63"/>
          <p:cNvGrpSpPr/>
          <p:nvPr/>
        </p:nvGrpSpPr>
        <p:grpSpPr>
          <a:xfrm>
            <a:off x="1000100" y="3571899"/>
            <a:ext cx="3500462" cy="1737925"/>
            <a:chOff x="2314992" y="3048397"/>
            <a:chExt cx="3571902" cy="1809363"/>
          </a:xfrm>
        </p:grpSpPr>
        <p:sp>
          <p:nvSpPr>
            <p:cNvPr id="65" name="Блок-схема: память с прямым доступом 64"/>
            <p:cNvSpPr/>
            <p:nvPr/>
          </p:nvSpPr>
          <p:spPr>
            <a:xfrm rot="9101387">
              <a:off x="4672448" y="3048397"/>
              <a:ext cx="1214446" cy="428628"/>
            </a:xfrm>
            <a:prstGeom prst="flowChartMagneticDrum">
              <a:avLst/>
            </a:prstGeom>
            <a:gradFill flip="none" rotWithShape="1">
              <a:gsLst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27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Блок-схема: память с прямым доступом 65"/>
            <p:cNvSpPr/>
            <p:nvPr/>
          </p:nvSpPr>
          <p:spPr>
            <a:xfrm rot="9101387">
              <a:off x="3886630" y="3477026"/>
              <a:ext cx="1214446" cy="428628"/>
            </a:xfrm>
            <a:prstGeom prst="flowChartMagneticDrum">
              <a:avLst/>
            </a:prstGeom>
            <a:gradFill flip="none" rotWithShape="1">
              <a:gsLst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27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Блок-схема: память с прямым доступом 66"/>
            <p:cNvSpPr/>
            <p:nvPr/>
          </p:nvSpPr>
          <p:spPr>
            <a:xfrm rot="9101387">
              <a:off x="3100812" y="3905654"/>
              <a:ext cx="1214446" cy="428628"/>
            </a:xfrm>
            <a:prstGeom prst="flowChartMagneticDrum">
              <a:avLst/>
            </a:prstGeom>
            <a:gradFill flip="none" rotWithShape="1">
              <a:gsLst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27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Блок-схема: память с прямым доступом 67"/>
            <p:cNvSpPr/>
            <p:nvPr/>
          </p:nvSpPr>
          <p:spPr>
            <a:xfrm rot="9101387">
              <a:off x="2314992" y="4334282"/>
              <a:ext cx="1214446" cy="428628"/>
            </a:xfrm>
            <a:prstGeom prst="flowChartMagneticDrum">
              <a:avLst/>
            </a:prstGeom>
            <a:gradFill flip="none" rotWithShape="1">
              <a:gsLst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27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2428860" y="4643446"/>
              <a:ext cx="214314" cy="214314"/>
            </a:xfrm>
            <a:prstGeom prst="ellipse">
              <a:avLst/>
            </a:prstGeom>
            <a:gradFill flip="none" rotWithShape="1">
              <a:gsLst>
                <a:gs pos="85001">
                  <a:schemeClr val="tx1">
                    <a:lumMod val="85000"/>
                    <a:lumOff val="15000"/>
                    <a:alpha val="98000"/>
                  </a:schemeClr>
                </a:gs>
                <a:gs pos="100000">
                  <a:srgbClr val="E6E6E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Блок-схема: перфолента 1"/>
          <p:cNvSpPr/>
          <p:nvPr/>
        </p:nvSpPr>
        <p:spPr>
          <a:xfrm rot="14566590" flipV="1">
            <a:off x="403422" y="706642"/>
            <a:ext cx="4038375" cy="4014018"/>
          </a:xfrm>
          <a:prstGeom prst="flowChartPunchedTap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96" name="Группа 95"/>
          <p:cNvGrpSpPr/>
          <p:nvPr/>
        </p:nvGrpSpPr>
        <p:grpSpPr>
          <a:xfrm>
            <a:off x="520391" y="2786081"/>
            <a:ext cx="4123047" cy="2225992"/>
            <a:chOff x="1234771" y="3357562"/>
            <a:chExt cx="4123047" cy="2225992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 flipV="1">
              <a:off x="1357290" y="3357562"/>
              <a:ext cx="3857652" cy="192816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>
              <a:stCxn id="5" idx="7"/>
            </p:cNvCxnSpPr>
            <p:nvPr/>
          </p:nvCxnSpPr>
          <p:spPr>
            <a:xfrm flipV="1">
              <a:off x="1402241" y="3571876"/>
              <a:ext cx="3955577" cy="196744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Овал 4"/>
            <p:cNvSpPr/>
            <p:nvPr/>
          </p:nvSpPr>
          <p:spPr>
            <a:xfrm rot="5807277">
              <a:off x="1163333" y="5297802"/>
              <a:ext cx="357190" cy="214314"/>
            </a:xfrm>
            <a:prstGeom prst="ellipse">
              <a:avLst/>
            </a:prstGeom>
            <a:noFill/>
            <a:ln w="63500" cap="rnd">
              <a:gradFill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0"/>
              </a:gradFill>
            </a:ln>
            <a:effectLst>
              <a:outerShdw blurRad="50800" dist="38100" dir="10800000" algn="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Овал 5"/>
          <p:cNvSpPr/>
          <p:nvPr/>
        </p:nvSpPr>
        <p:spPr>
          <a:xfrm rot="5807277">
            <a:off x="4378044" y="2868909"/>
            <a:ext cx="357190" cy="214314"/>
          </a:xfrm>
          <a:prstGeom prst="ellipse">
            <a:avLst/>
          </a:prstGeom>
          <a:noFill/>
          <a:ln w="63500" cap="rnd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50800" dist="38100" dir="10800000" algn="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 rot="21316128">
            <a:off x="2811430" y="3454430"/>
            <a:ext cx="642601" cy="641968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3000">
                <a:srgbClr val="1F1F1F"/>
              </a:gs>
              <a:gs pos="51000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2700000" scaled="0"/>
            <a:tileRect/>
          </a:gradFill>
          <a:scene3d>
            <a:camera prst="orthographicFront">
              <a:rot lat="2400000" lon="19804432" rev="21593999"/>
            </a:camera>
            <a:lightRig rig="threePt" dir="t">
              <a:rot lat="0" lon="0" rev="1800000"/>
            </a:lightRig>
          </a:scene3d>
          <a:sp3d z="50800" extrusionH="76200" prstMaterial="metal">
            <a:bevelT w="139700" prst="cross"/>
            <a:bevelB prst="relaxedInset"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ьная выноска 7"/>
          <p:cNvSpPr/>
          <p:nvPr/>
        </p:nvSpPr>
        <p:spPr>
          <a:xfrm>
            <a:off x="4643438" y="4500570"/>
            <a:ext cx="2286016" cy="2214578"/>
          </a:xfrm>
          <a:prstGeom prst="wedgeEllipseCallout">
            <a:avLst>
              <a:gd name="adj1" fmla="val -116326"/>
              <a:gd name="adj2" fmla="val -82397"/>
            </a:avLst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714876" y="4572008"/>
            <a:ext cx="2143140" cy="2071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Documents and Settings\Преподаватель\Рабочий стол\Безимени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4421">
            <a:off x="5818573" y="5247885"/>
            <a:ext cx="1042989" cy="1019012"/>
          </a:xfrm>
          <a:prstGeom prst="rect">
            <a:avLst/>
          </a:prstGeom>
          <a:noFill/>
        </p:spPr>
      </p:pic>
      <p:sp>
        <p:nvSpPr>
          <p:cNvPr id="37" name="Пятно 2 36"/>
          <p:cNvSpPr/>
          <p:nvPr/>
        </p:nvSpPr>
        <p:spPr>
          <a:xfrm>
            <a:off x="5643570" y="5000636"/>
            <a:ext cx="366714" cy="561980"/>
          </a:xfrm>
          <a:prstGeom prst="irregularSeal2">
            <a:avLst/>
          </a:prstGeom>
          <a:solidFill>
            <a:srgbClr val="F43A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ятно 2 37"/>
          <p:cNvSpPr/>
          <p:nvPr/>
        </p:nvSpPr>
        <p:spPr>
          <a:xfrm>
            <a:off x="6000760" y="4857760"/>
            <a:ext cx="223838" cy="419104"/>
          </a:xfrm>
          <a:prstGeom prst="irregularSeal2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/>
          <p:cNvSpPr/>
          <p:nvPr/>
        </p:nvSpPr>
        <p:spPr>
          <a:xfrm rot="5400000">
            <a:off x="5143504" y="5429264"/>
            <a:ext cx="785818" cy="642942"/>
          </a:xfrm>
          <a:prstGeom prst="triangle">
            <a:avLst>
              <a:gd name="adj" fmla="val 55716"/>
            </a:avLst>
          </a:prstGeom>
          <a:gradFill flip="none" rotWithShape="1">
            <a:gsLst>
              <a:gs pos="31000">
                <a:srgbClr val="FFC000"/>
              </a:gs>
              <a:gs pos="9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ятно 2 35"/>
          <p:cNvSpPr/>
          <p:nvPr/>
        </p:nvSpPr>
        <p:spPr>
          <a:xfrm>
            <a:off x="5000628" y="5357826"/>
            <a:ext cx="571504" cy="785818"/>
          </a:xfrm>
          <a:prstGeom prst="irregularSeal2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56"/>
          <p:cNvGrpSpPr/>
          <p:nvPr/>
        </p:nvGrpSpPr>
        <p:grpSpPr>
          <a:xfrm rot="21314025">
            <a:off x="2179220" y="2272331"/>
            <a:ext cx="1428760" cy="928694"/>
            <a:chOff x="1071538" y="214290"/>
            <a:chExt cx="1857388" cy="1143008"/>
          </a:xfrm>
        </p:grpSpPr>
        <p:sp>
          <p:nvSpPr>
            <p:cNvPr id="49" name="Блок-схема: магнитный диск 48"/>
            <p:cNvSpPr/>
            <p:nvPr/>
          </p:nvSpPr>
          <p:spPr>
            <a:xfrm>
              <a:off x="1071538" y="928670"/>
              <a:ext cx="357190" cy="428628"/>
            </a:xfrm>
            <a:prstGeom prst="flowChartMagneticDisk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Блок-схема: магнитный диск 49"/>
            <p:cNvSpPr/>
            <p:nvPr/>
          </p:nvSpPr>
          <p:spPr>
            <a:xfrm>
              <a:off x="1071538" y="642918"/>
              <a:ext cx="357190" cy="428628"/>
            </a:xfrm>
            <a:prstGeom prst="flowChartMagneticDisk">
              <a:avLst/>
            </a:prstGeom>
            <a:solidFill>
              <a:schemeClr val="accent3">
                <a:lumMod val="40000"/>
                <a:lumOff val="60000"/>
                <a:alpha val="7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Блок-схема: магнитный диск 50"/>
            <p:cNvSpPr/>
            <p:nvPr/>
          </p:nvSpPr>
          <p:spPr>
            <a:xfrm>
              <a:off x="1571604" y="500042"/>
              <a:ext cx="357190" cy="428628"/>
            </a:xfrm>
            <a:prstGeom prst="flowChartMagneticDisk">
              <a:avLst/>
            </a:prstGeom>
            <a:solidFill>
              <a:schemeClr val="accent3">
                <a:lumMod val="40000"/>
                <a:lumOff val="60000"/>
                <a:alpha val="7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Блок-схема: магнитный диск 51"/>
            <p:cNvSpPr/>
            <p:nvPr/>
          </p:nvSpPr>
          <p:spPr>
            <a:xfrm>
              <a:off x="2071670" y="357166"/>
              <a:ext cx="357190" cy="428628"/>
            </a:xfrm>
            <a:prstGeom prst="flowChartMagneticDisk">
              <a:avLst/>
            </a:prstGeom>
            <a:solidFill>
              <a:schemeClr val="accent3">
                <a:lumMod val="40000"/>
                <a:lumOff val="60000"/>
                <a:alpha val="7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Блок-схема: магнитный диск 52"/>
            <p:cNvSpPr/>
            <p:nvPr/>
          </p:nvSpPr>
          <p:spPr>
            <a:xfrm>
              <a:off x="2571736" y="214290"/>
              <a:ext cx="357190" cy="428628"/>
            </a:xfrm>
            <a:prstGeom prst="flowChartMagneticDisk">
              <a:avLst/>
            </a:prstGeom>
            <a:solidFill>
              <a:schemeClr val="accent3">
                <a:lumMod val="40000"/>
                <a:lumOff val="60000"/>
                <a:alpha val="7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Блок-схема: магнитный диск 53"/>
            <p:cNvSpPr/>
            <p:nvPr/>
          </p:nvSpPr>
          <p:spPr>
            <a:xfrm>
              <a:off x="1571604" y="785794"/>
              <a:ext cx="357190" cy="428628"/>
            </a:xfrm>
            <a:prstGeom prst="flowChartMagneticDisk">
              <a:avLst/>
            </a:prstGeom>
            <a:solidFill>
              <a:srgbClr val="F43AB2">
                <a:alpha val="7098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Блок-схема: магнитный диск 54"/>
            <p:cNvSpPr/>
            <p:nvPr/>
          </p:nvSpPr>
          <p:spPr>
            <a:xfrm>
              <a:off x="2071670" y="642918"/>
              <a:ext cx="357190" cy="428628"/>
            </a:xfrm>
            <a:prstGeom prst="flowChartMagneticDisk">
              <a:avLst/>
            </a:prstGeom>
            <a:solidFill>
              <a:schemeClr val="tx1">
                <a:alpha val="7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Блок-схема: магнитный диск 55"/>
            <p:cNvSpPr/>
            <p:nvPr/>
          </p:nvSpPr>
          <p:spPr>
            <a:xfrm>
              <a:off x="2571736" y="500042"/>
              <a:ext cx="357190" cy="428628"/>
            </a:xfrm>
            <a:prstGeom prst="flowChartMagneticDisk">
              <a:avLst/>
            </a:prstGeom>
            <a:solidFill>
              <a:srgbClr val="000099">
                <a:alpha val="71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347690" y="629568"/>
            <a:ext cx="3571902" cy="1809363"/>
            <a:chOff x="2314992" y="3048397"/>
            <a:chExt cx="3571902" cy="1809363"/>
          </a:xfrm>
        </p:grpSpPr>
        <p:sp>
          <p:nvSpPr>
            <p:cNvPr id="59" name="Блок-схема: память с прямым доступом 58"/>
            <p:cNvSpPr/>
            <p:nvPr/>
          </p:nvSpPr>
          <p:spPr>
            <a:xfrm rot="9101387">
              <a:off x="4672448" y="3048397"/>
              <a:ext cx="1214446" cy="428628"/>
            </a:xfrm>
            <a:prstGeom prst="flowChartMagneticDrum">
              <a:avLst/>
            </a:prstGeom>
            <a:gradFill flip="none" rotWithShape="1">
              <a:gsLst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27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Блок-схема: память с прямым доступом 59"/>
            <p:cNvSpPr/>
            <p:nvPr/>
          </p:nvSpPr>
          <p:spPr>
            <a:xfrm rot="9101387">
              <a:off x="3886630" y="3477026"/>
              <a:ext cx="1214446" cy="428628"/>
            </a:xfrm>
            <a:prstGeom prst="flowChartMagneticDrum">
              <a:avLst/>
            </a:prstGeom>
            <a:gradFill flip="none" rotWithShape="1">
              <a:gsLst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27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Блок-схема: память с прямым доступом 60"/>
            <p:cNvSpPr/>
            <p:nvPr/>
          </p:nvSpPr>
          <p:spPr>
            <a:xfrm rot="9101387">
              <a:off x="3100812" y="3905654"/>
              <a:ext cx="1214446" cy="428628"/>
            </a:xfrm>
            <a:prstGeom prst="flowChartMagneticDrum">
              <a:avLst/>
            </a:prstGeom>
            <a:gradFill flip="none" rotWithShape="1">
              <a:gsLst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27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Блок-схема: память с прямым доступом 61"/>
            <p:cNvSpPr/>
            <p:nvPr/>
          </p:nvSpPr>
          <p:spPr>
            <a:xfrm rot="9101387">
              <a:off x="2314992" y="4334282"/>
              <a:ext cx="1214446" cy="428628"/>
            </a:xfrm>
            <a:prstGeom prst="flowChartMagneticDrum">
              <a:avLst/>
            </a:prstGeom>
            <a:gradFill flip="none" rotWithShape="1">
              <a:gsLst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27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2428860" y="4643446"/>
              <a:ext cx="214314" cy="214314"/>
            </a:xfrm>
            <a:prstGeom prst="ellipse">
              <a:avLst/>
            </a:prstGeom>
            <a:gradFill flip="none" rotWithShape="1">
              <a:gsLst>
                <a:gs pos="85001">
                  <a:schemeClr val="tx1">
                    <a:lumMod val="85000"/>
                    <a:lumOff val="15000"/>
                    <a:alpha val="98000"/>
                  </a:schemeClr>
                </a:gs>
                <a:gs pos="100000">
                  <a:srgbClr val="E6E6E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73" name="Прямая соединительная линия 72"/>
          <p:cNvCxnSpPr/>
          <p:nvPr/>
        </p:nvCxnSpPr>
        <p:spPr>
          <a:xfrm rot="16200000" flipH="1">
            <a:off x="2629525" y="3201060"/>
            <a:ext cx="472184" cy="269494"/>
          </a:xfrm>
          <a:prstGeom prst="line">
            <a:avLst/>
          </a:prstGeom>
          <a:ln w="38100">
            <a:solidFill>
              <a:srgbClr val="F43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16200000" flipH="1">
            <a:off x="2445066" y="3159477"/>
            <a:ext cx="324536" cy="50030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>
            <a:endCxn id="7" idx="0"/>
          </p:cNvCxnSpPr>
          <p:nvPr/>
        </p:nvCxnSpPr>
        <p:spPr>
          <a:xfrm rot="16200000" flipH="1">
            <a:off x="2853680" y="3202947"/>
            <a:ext cx="503457" cy="1696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>
            <a:off x="3105601" y="2984935"/>
            <a:ext cx="553165" cy="192134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Дуга 93"/>
          <p:cNvSpPr/>
          <p:nvPr/>
        </p:nvSpPr>
        <p:spPr>
          <a:xfrm>
            <a:off x="-32" y="2286015"/>
            <a:ext cx="1714512" cy="2286016"/>
          </a:xfrm>
          <a:prstGeom prst="arc">
            <a:avLst>
              <a:gd name="adj1" fmla="val 18430364"/>
              <a:gd name="adj2" fmla="val 417618"/>
            </a:avLst>
          </a:prstGeom>
          <a:ln w="38100">
            <a:solidFill>
              <a:srgbClr val="FF0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Text Box 2"/>
          <p:cNvSpPr txBox="1">
            <a:spLocks noChangeArrowheads="1"/>
          </p:cNvSpPr>
          <p:nvPr/>
        </p:nvSpPr>
        <p:spPr bwMode="auto">
          <a:xfrm>
            <a:off x="5143504" y="214290"/>
            <a:ext cx="37147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Струйные принтеры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появления в черно-белом варианте довольно быстро обрели возможность цветной печати. </a:t>
            </a:r>
          </a:p>
          <a:p>
            <a:pPr algn="just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Головка такого устройства представляет собой емкость с краской, распыляемой через сопло (одно или несколько). </a:t>
            </a:r>
          </a:p>
          <a:p>
            <a:pPr algn="just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проход головка «напыляет» линию из цветных точек. Бумага передвигается, и линия за линией мы получаем рисунок или надпись.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7" name="Picture 2" descr="C:\Documents and Settings\Преподаватель\Рабочий стол\Безимени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00892" y="4071942"/>
            <a:ext cx="1972254" cy="171451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98" name="Скругленная прямоугольная выноска 97"/>
          <p:cNvSpPr/>
          <p:nvPr/>
        </p:nvSpPr>
        <p:spPr>
          <a:xfrm>
            <a:off x="1785918" y="6072206"/>
            <a:ext cx="2143140" cy="642942"/>
          </a:xfrm>
          <a:prstGeom prst="wedgeRoundRectCallout">
            <a:avLst>
              <a:gd name="adj1" fmla="val -24582"/>
              <a:gd name="adj2" fmla="val -503864"/>
              <a:gd name="adj3" fmla="val 16667"/>
            </a:avLst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Блок картриджей с краской</a:t>
            </a:r>
            <a:endParaRPr lang="ru-RU" dirty="0"/>
          </a:p>
        </p:txBody>
      </p:sp>
      <p:cxnSp>
        <p:nvCxnSpPr>
          <p:cNvPr id="99" name="Прямая со стрелкой 98"/>
          <p:cNvCxnSpPr/>
          <p:nvPr/>
        </p:nvCxnSpPr>
        <p:spPr>
          <a:xfrm flipV="1">
            <a:off x="642910" y="4000504"/>
            <a:ext cx="857256" cy="42862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Блок-схема: память с прямым доступом 34"/>
          <p:cNvSpPr/>
          <p:nvPr/>
        </p:nvSpPr>
        <p:spPr>
          <a:xfrm rot="9101387">
            <a:off x="600513" y="2262581"/>
            <a:ext cx="1214446" cy="428628"/>
          </a:xfrm>
          <a:prstGeom prst="flowChartMagneticDrum">
            <a:avLst/>
          </a:prstGeom>
          <a:gradFill flip="none" rotWithShape="1">
            <a:gsLst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14380" y="2571746"/>
            <a:ext cx="214314" cy="214314"/>
          </a:xfrm>
          <a:prstGeom prst="ellipse">
            <a:avLst/>
          </a:prstGeom>
          <a:gradFill flip="none" rotWithShape="1">
            <a:gsLst>
              <a:gs pos="85001">
                <a:schemeClr val="tx1">
                  <a:lumMod val="85000"/>
                  <a:lumOff val="15000"/>
                  <a:alpha val="98000"/>
                </a:schemeClr>
              </a:gs>
              <a:gs pos="100000">
                <a:srgbClr val="E6E6E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перфолента 29"/>
          <p:cNvSpPr/>
          <p:nvPr/>
        </p:nvSpPr>
        <p:spPr>
          <a:xfrm rot="14456212" flipV="1">
            <a:off x="715976" y="875737"/>
            <a:ext cx="4038375" cy="4014018"/>
          </a:xfrm>
          <a:prstGeom prst="flowChartPunchedTape">
            <a:avLst/>
          </a:prstGeom>
          <a:solidFill>
            <a:schemeClr val="bg1"/>
          </a:solidFill>
          <a:ln>
            <a:noFill/>
          </a:ln>
          <a:effectLst>
            <a:outerShdw blurRad="50800" dist="215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1234</a:t>
            </a:r>
            <a:r>
              <a:rPr lang="en-US" dirty="0" smtClean="0">
                <a:solidFill>
                  <a:schemeClr val="tx1"/>
                </a:solidFill>
              </a:rPr>
              <a:t>567890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ABCDEFG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1000132" y="785796"/>
            <a:ext cx="3571902" cy="1809363"/>
            <a:chOff x="2314992" y="3048397"/>
            <a:chExt cx="3571902" cy="1809363"/>
          </a:xfrm>
        </p:grpSpPr>
        <p:sp>
          <p:nvSpPr>
            <p:cNvPr id="33" name="Блок-схема: память с прямым доступом 32"/>
            <p:cNvSpPr/>
            <p:nvPr/>
          </p:nvSpPr>
          <p:spPr>
            <a:xfrm rot="9101387">
              <a:off x="4672448" y="3048397"/>
              <a:ext cx="1214446" cy="428628"/>
            </a:xfrm>
            <a:prstGeom prst="flowChartMagneticDrum">
              <a:avLst/>
            </a:prstGeom>
            <a:gradFill flip="none" rotWithShape="1">
              <a:gsLst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27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Блок-схема: память с прямым доступом 31"/>
            <p:cNvSpPr/>
            <p:nvPr/>
          </p:nvSpPr>
          <p:spPr>
            <a:xfrm rot="9101387">
              <a:off x="3886630" y="3477026"/>
              <a:ext cx="1214446" cy="428628"/>
            </a:xfrm>
            <a:prstGeom prst="flowChartMagneticDrum">
              <a:avLst/>
            </a:prstGeom>
            <a:gradFill flip="none" rotWithShape="1">
              <a:gsLst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27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Блок-схема: память с прямым доступом 28"/>
            <p:cNvSpPr/>
            <p:nvPr/>
          </p:nvSpPr>
          <p:spPr>
            <a:xfrm rot="9101387">
              <a:off x="3100812" y="3905654"/>
              <a:ext cx="1214446" cy="428628"/>
            </a:xfrm>
            <a:prstGeom prst="flowChartMagneticDrum">
              <a:avLst/>
            </a:prstGeom>
            <a:gradFill flip="none" rotWithShape="1">
              <a:gsLst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27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Блок-схема: память с прямым доступом 2"/>
            <p:cNvSpPr/>
            <p:nvPr/>
          </p:nvSpPr>
          <p:spPr>
            <a:xfrm rot="9101387">
              <a:off x="2314992" y="4334282"/>
              <a:ext cx="1214446" cy="428628"/>
            </a:xfrm>
            <a:prstGeom prst="flowChartMagneticDrum">
              <a:avLst/>
            </a:prstGeom>
            <a:gradFill flip="none" rotWithShape="1">
              <a:gsLst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27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2428860" y="4643446"/>
              <a:ext cx="214314" cy="214314"/>
            </a:xfrm>
            <a:prstGeom prst="ellipse">
              <a:avLst/>
            </a:prstGeom>
            <a:gradFill flip="none" rotWithShape="1">
              <a:gsLst>
                <a:gs pos="85001">
                  <a:schemeClr val="tx1">
                    <a:lumMod val="85000"/>
                    <a:lumOff val="15000"/>
                    <a:alpha val="98000"/>
                  </a:schemeClr>
                </a:gs>
                <a:gs pos="100000">
                  <a:srgbClr val="E6E6E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1785950" y="4071944"/>
            <a:ext cx="214314" cy="573725"/>
            <a:chOff x="2643174" y="3786190"/>
            <a:chExt cx="214314" cy="573725"/>
          </a:xfrm>
        </p:grpSpPr>
        <p:cxnSp>
          <p:nvCxnSpPr>
            <p:cNvPr id="59" name="Прямая соединительная линия 58"/>
            <p:cNvCxnSpPr>
              <a:stCxn id="60" idx="3"/>
            </p:cNvCxnSpPr>
            <p:nvPr/>
          </p:nvCxnSpPr>
          <p:spPr>
            <a:xfrm rot="5400000">
              <a:off x="2605751" y="4215334"/>
              <a:ext cx="287972" cy="118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Блок-схема: магнитный диск 59"/>
            <p:cNvSpPr/>
            <p:nvPr/>
          </p:nvSpPr>
          <p:spPr>
            <a:xfrm>
              <a:off x="2643174" y="3786190"/>
              <a:ext cx="214314" cy="285752"/>
            </a:xfrm>
            <a:prstGeom prst="flowChartMagneticDisk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27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3028536" y="2163050"/>
            <a:ext cx="2120304" cy="1810731"/>
            <a:chOff x="3885760" y="1877296"/>
            <a:chExt cx="2120304" cy="1810731"/>
          </a:xfr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2700000" scaled="0"/>
          </a:gradFill>
        </p:grpSpPr>
        <p:sp>
          <p:nvSpPr>
            <p:cNvPr id="31" name="Куб 30"/>
            <p:cNvSpPr/>
            <p:nvPr/>
          </p:nvSpPr>
          <p:spPr>
            <a:xfrm rot="985801">
              <a:off x="4232790" y="2367225"/>
              <a:ext cx="1270228" cy="1320802"/>
            </a:xfrm>
            <a:prstGeom prst="cube">
              <a:avLst>
                <a:gd name="adj" fmla="val 86192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Блок-схема: данные 68"/>
            <p:cNvSpPr/>
            <p:nvPr/>
          </p:nvSpPr>
          <p:spPr>
            <a:xfrm rot="19865719">
              <a:off x="3885760" y="2213069"/>
              <a:ext cx="1925316" cy="612648"/>
            </a:xfrm>
            <a:prstGeom prst="flowChartInputOutpu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Трапеция 73"/>
            <p:cNvSpPr/>
            <p:nvPr/>
          </p:nvSpPr>
          <p:spPr>
            <a:xfrm rot="12110300">
              <a:off x="5376939" y="1877296"/>
              <a:ext cx="629125" cy="714660"/>
            </a:xfrm>
            <a:prstGeom prst="trapezoid">
              <a:avLst>
                <a:gd name="adj" fmla="val 36812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428760" y="3357564"/>
            <a:ext cx="3571900" cy="1809363"/>
            <a:chOff x="2386431" y="3119835"/>
            <a:chExt cx="3571900" cy="1809363"/>
          </a:xfrm>
        </p:grpSpPr>
        <p:sp>
          <p:nvSpPr>
            <p:cNvPr id="40" name="Блок-схема: память с прямым доступом 39"/>
            <p:cNvSpPr/>
            <p:nvPr/>
          </p:nvSpPr>
          <p:spPr>
            <a:xfrm rot="9101387">
              <a:off x="4743885" y="3119835"/>
              <a:ext cx="1214446" cy="428628"/>
            </a:xfrm>
            <a:prstGeom prst="flowChartMagneticDrum">
              <a:avLst/>
            </a:prstGeom>
            <a:gradFill>
              <a:gsLst>
                <a:gs pos="13000">
                  <a:srgbClr val="1BE911">
                    <a:alpha val="93000"/>
                  </a:srgbClr>
                </a:gs>
                <a:gs pos="100000">
                  <a:srgbClr val="E6E6E6"/>
                </a:gs>
              </a:gsLst>
              <a:lin ang="27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Блок-схема: память с прямым доступом 38"/>
            <p:cNvSpPr/>
            <p:nvPr/>
          </p:nvSpPr>
          <p:spPr>
            <a:xfrm rot="9101387">
              <a:off x="3958067" y="3548463"/>
              <a:ext cx="1214446" cy="428628"/>
            </a:xfrm>
            <a:prstGeom prst="flowChartMagneticDrum">
              <a:avLst/>
            </a:prstGeom>
            <a:gradFill>
              <a:gsLst>
                <a:gs pos="13000">
                  <a:srgbClr val="1BE911">
                    <a:alpha val="93000"/>
                  </a:srgbClr>
                </a:gs>
                <a:gs pos="100000">
                  <a:srgbClr val="E6E6E6"/>
                </a:gs>
              </a:gsLst>
              <a:lin ang="27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Блок-схема: память с прямым доступом 37"/>
            <p:cNvSpPr/>
            <p:nvPr/>
          </p:nvSpPr>
          <p:spPr>
            <a:xfrm rot="9101387">
              <a:off x="3172250" y="3977091"/>
              <a:ext cx="1214446" cy="428628"/>
            </a:xfrm>
            <a:prstGeom prst="flowChartMagneticDrum">
              <a:avLst/>
            </a:prstGeom>
            <a:gradFill>
              <a:gsLst>
                <a:gs pos="13000">
                  <a:srgbClr val="1BE911">
                    <a:alpha val="93000"/>
                  </a:srgbClr>
                </a:gs>
                <a:gs pos="100000">
                  <a:srgbClr val="E6E6E6"/>
                </a:gs>
              </a:gsLst>
              <a:lin ang="27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Блок-схема: память с прямым доступом 49"/>
            <p:cNvSpPr/>
            <p:nvPr/>
          </p:nvSpPr>
          <p:spPr>
            <a:xfrm rot="9101387">
              <a:off x="2386431" y="4405719"/>
              <a:ext cx="1214446" cy="428628"/>
            </a:xfrm>
            <a:prstGeom prst="flowChartMagneticDrum">
              <a:avLst/>
            </a:prstGeom>
            <a:gradFill>
              <a:gsLst>
                <a:gs pos="13000">
                  <a:srgbClr val="1BE911">
                    <a:alpha val="93000"/>
                  </a:srgbClr>
                </a:gs>
                <a:gs pos="100000">
                  <a:srgbClr val="E6E6E6"/>
                </a:gs>
              </a:gsLst>
              <a:lin ang="27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500298" y="4714884"/>
              <a:ext cx="214314" cy="214314"/>
            </a:xfrm>
            <a:prstGeom prst="ellipse">
              <a:avLst/>
            </a:prstGeom>
            <a:gradFill flip="none" rotWithShape="1">
              <a:gsLst>
                <a:gs pos="85001">
                  <a:schemeClr val="tx1">
                    <a:lumMod val="85000"/>
                    <a:lumOff val="15000"/>
                    <a:alpha val="98000"/>
                  </a:schemeClr>
                </a:gs>
                <a:gs pos="100000">
                  <a:srgbClr val="E6E6E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2071702" y="3929068"/>
            <a:ext cx="214314" cy="573725"/>
            <a:chOff x="2643174" y="3786190"/>
            <a:chExt cx="214314" cy="573725"/>
          </a:xfrm>
        </p:grpSpPr>
        <p:cxnSp>
          <p:nvCxnSpPr>
            <p:cNvPr id="53" name="Прямая соединительная линия 52"/>
            <p:cNvCxnSpPr>
              <a:stCxn id="54" idx="3"/>
            </p:cNvCxnSpPr>
            <p:nvPr/>
          </p:nvCxnSpPr>
          <p:spPr>
            <a:xfrm rot="5400000">
              <a:off x="2605751" y="4215334"/>
              <a:ext cx="287972" cy="118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Блок-схема: магнитный диск 53"/>
            <p:cNvSpPr/>
            <p:nvPr/>
          </p:nvSpPr>
          <p:spPr>
            <a:xfrm>
              <a:off x="2643174" y="3786190"/>
              <a:ext cx="214314" cy="285752"/>
            </a:xfrm>
            <a:prstGeom prst="flowChartMagneticDisk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27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2357454" y="3786192"/>
            <a:ext cx="214314" cy="573725"/>
            <a:chOff x="2643174" y="3786190"/>
            <a:chExt cx="214314" cy="573725"/>
          </a:xfrm>
        </p:grpSpPr>
        <p:cxnSp>
          <p:nvCxnSpPr>
            <p:cNvPr id="63" name="Прямая соединительная линия 62"/>
            <p:cNvCxnSpPr>
              <a:stCxn id="64" idx="3"/>
            </p:cNvCxnSpPr>
            <p:nvPr/>
          </p:nvCxnSpPr>
          <p:spPr>
            <a:xfrm rot="5400000">
              <a:off x="2605751" y="4215334"/>
              <a:ext cx="287972" cy="118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Блок-схема: магнитный диск 63"/>
            <p:cNvSpPr/>
            <p:nvPr/>
          </p:nvSpPr>
          <p:spPr>
            <a:xfrm>
              <a:off x="2643174" y="3786190"/>
              <a:ext cx="214314" cy="285752"/>
            </a:xfrm>
            <a:prstGeom prst="flowChartMagneticDisk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27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2643206" y="3643316"/>
            <a:ext cx="214314" cy="573725"/>
            <a:chOff x="2643174" y="3786190"/>
            <a:chExt cx="214314" cy="573725"/>
          </a:xfrm>
        </p:grpSpPr>
        <p:cxnSp>
          <p:nvCxnSpPr>
            <p:cNvPr id="68" name="Прямая соединительная линия 67"/>
            <p:cNvCxnSpPr>
              <a:stCxn id="70" idx="3"/>
            </p:cNvCxnSpPr>
            <p:nvPr/>
          </p:nvCxnSpPr>
          <p:spPr>
            <a:xfrm rot="5400000">
              <a:off x="2605751" y="4215334"/>
              <a:ext cx="287972" cy="118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Блок-схема: магнитный диск 69"/>
            <p:cNvSpPr/>
            <p:nvPr/>
          </p:nvSpPr>
          <p:spPr>
            <a:xfrm>
              <a:off x="2643174" y="3786190"/>
              <a:ext cx="214314" cy="285752"/>
            </a:xfrm>
            <a:prstGeom prst="flowChartMagneticDisk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27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6" name="Дуга 75"/>
          <p:cNvSpPr/>
          <p:nvPr/>
        </p:nvSpPr>
        <p:spPr>
          <a:xfrm>
            <a:off x="214314" y="2571746"/>
            <a:ext cx="1714512" cy="2286016"/>
          </a:xfrm>
          <a:prstGeom prst="arc">
            <a:avLst>
              <a:gd name="adj1" fmla="val 17735159"/>
              <a:gd name="adj2" fmla="val 417618"/>
            </a:avLst>
          </a:prstGeom>
          <a:ln w="38100">
            <a:solidFill>
              <a:srgbClr val="FF0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Выноска-облако 76"/>
          <p:cNvSpPr/>
          <p:nvPr/>
        </p:nvSpPr>
        <p:spPr>
          <a:xfrm>
            <a:off x="3571900" y="2571746"/>
            <a:ext cx="700086" cy="684086"/>
          </a:xfrm>
          <a:prstGeom prst="cloudCallout">
            <a:avLst>
              <a:gd name="adj1" fmla="val -11156"/>
              <a:gd name="adj2" fmla="val 3842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Выноска-облако 79"/>
          <p:cNvSpPr/>
          <p:nvPr/>
        </p:nvSpPr>
        <p:spPr>
          <a:xfrm>
            <a:off x="3929090" y="2428870"/>
            <a:ext cx="914400" cy="612648"/>
          </a:xfrm>
          <a:prstGeom prst="cloudCallout">
            <a:avLst>
              <a:gd name="adj1" fmla="val -11156"/>
              <a:gd name="adj2" fmla="val 3842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Выноска-облако 80"/>
          <p:cNvSpPr/>
          <p:nvPr/>
        </p:nvSpPr>
        <p:spPr>
          <a:xfrm>
            <a:off x="3286148" y="2857498"/>
            <a:ext cx="785786" cy="500064"/>
          </a:xfrm>
          <a:prstGeom prst="cloudCallout">
            <a:avLst>
              <a:gd name="adj1" fmla="val -16891"/>
              <a:gd name="adj2" fmla="val 212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3714776" y="37147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3500462" y="3857630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3643338" y="3857630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3857652" y="3857630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4214842" y="3500440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4357718" y="3643316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4357718" y="3429002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4500594" y="335756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2786082" y="4286258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2214578" y="4643448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2071702" y="4714886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2714644" y="442913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2928958" y="4357696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3000396" y="4143382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Text Box 2"/>
          <p:cNvSpPr txBox="1">
            <a:spLocks noChangeArrowheads="1"/>
          </p:cNvSpPr>
          <p:nvPr/>
        </p:nvSpPr>
        <p:spPr bwMode="auto">
          <a:xfrm>
            <a:off x="5429256" y="142852"/>
            <a:ext cx="3571868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Лазерный принтер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является наиболее современным устройством для печати.  </a:t>
            </a:r>
            <a:endParaRPr lang="ru-RU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Луч, испускаемый лазерным диодом попадает на специальный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фотобарабан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разогревая и намагничивая его в определенных точках. Барабан захватывает из картриджа чернила в виде порошка-тонера и приклеивает линия за линией их к листу бумаги. В конце лист пропускается через нагретые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тефлоновые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валики, которые намертво «припаивают» тонер к  бумаге.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Скругленная прямоугольная выноска 99"/>
          <p:cNvSpPr/>
          <p:nvPr/>
        </p:nvSpPr>
        <p:spPr>
          <a:xfrm>
            <a:off x="1928794" y="6000768"/>
            <a:ext cx="1643074" cy="357190"/>
          </a:xfrm>
          <a:prstGeom prst="wedgeRoundRectCallout">
            <a:avLst>
              <a:gd name="adj1" fmla="val -47162"/>
              <a:gd name="adj2" fmla="val -354300"/>
              <a:gd name="adj3" fmla="val 16667"/>
            </a:avLst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err="1" smtClean="0"/>
              <a:t>Фотобарабан</a:t>
            </a:r>
            <a:endParaRPr lang="ru-RU" b="1" dirty="0" smtClean="0"/>
          </a:p>
          <a:p>
            <a:pPr algn="ctr"/>
            <a:endParaRPr lang="ru-RU" dirty="0"/>
          </a:p>
        </p:txBody>
      </p:sp>
      <p:sp>
        <p:nvSpPr>
          <p:cNvPr id="101" name="Скругленная прямоугольная выноска 100"/>
          <p:cNvSpPr/>
          <p:nvPr/>
        </p:nvSpPr>
        <p:spPr>
          <a:xfrm>
            <a:off x="142844" y="428604"/>
            <a:ext cx="1928826" cy="357190"/>
          </a:xfrm>
          <a:prstGeom prst="wedgeRoundRectCallout">
            <a:avLst>
              <a:gd name="adj1" fmla="val 33024"/>
              <a:gd name="adj2" fmla="val 454985"/>
              <a:gd name="adj3" fmla="val 16667"/>
            </a:avLst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Нагретые валики</a:t>
            </a:r>
          </a:p>
          <a:p>
            <a:pPr algn="ctr"/>
            <a:endParaRPr lang="ru-RU" dirty="0"/>
          </a:p>
        </p:txBody>
      </p:sp>
      <p:sp>
        <p:nvSpPr>
          <p:cNvPr id="102" name="Скругленная прямоугольная выноска 101"/>
          <p:cNvSpPr/>
          <p:nvPr/>
        </p:nvSpPr>
        <p:spPr>
          <a:xfrm>
            <a:off x="142844" y="5429264"/>
            <a:ext cx="1000132" cy="357190"/>
          </a:xfrm>
          <a:prstGeom prst="wedgeRoundRectCallout">
            <a:avLst>
              <a:gd name="adj1" fmla="val 122187"/>
              <a:gd name="adj2" fmla="val -376321"/>
              <a:gd name="adj3" fmla="val 16667"/>
            </a:avLst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Лазер</a:t>
            </a:r>
          </a:p>
          <a:p>
            <a:pPr algn="ctr"/>
            <a:endParaRPr lang="ru-RU" dirty="0"/>
          </a:p>
        </p:txBody>
      </p:sp>
      <p:sp>
        <p:nvSpPr>
          <p:cNvPr id="104" name="Прямоугольник 103"/>
          <p:cNvSpPr/>
          <p:nvPr/>
        </p:nvSpPr>
        <p:spPr>
          <a:xfrm rot="19815258">
            <a:off x="3517155" y="3090825"/>
            <a:ext cx="1258724" cy="1137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Скругленная прямоугольная выноска 102"/>
          <p:cNvSpPr/>
          <p:nvPr/>
        </p:nvSpPr>
        <p:spPr>
          <a:xfrm>
            <a:off x="3214678" y="5072074"/>
            <a:ext cx="1847864" cy="357190"/>
          </a:xfrm>
          <a:prstGeom prst="wedgeRoundRectCallout">
            <a:avLst>
              <a:gd name="adj1" fmla="val 26798"/>
              <a:gd name="adj2" fmla="val -701136"/>
              <a:gd name="adj3" fmla="val 16667"/>
            </a:avLst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Порошок-тонер</a:t>
            </a:r>
          </a:p>
          <a:p>
            <a:pPr algn="ctr"/>
            <a:endParaRPr lang="ru-RU" dirty="0"/>
          </a:p>
        </p:txBody>
      </p:sp>
      <p:sp>
        <p:nvSpPr>
          <p:cNvPr id="105" name="Овал 104"/>
          <p:cNvSpPr/>
          <p:nvPr/>
        </p:nvSpPr>
        <p:spPr>
          <a:xfrm>
            <a:off x="3786182" y="3429000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4000496" y="3429000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4143372" y="328612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/>
          <p:nvPr/>
        </p:nvSpPr>
        <p:spPr>
          <a:xfrm>
            <a:off x="3571868" y="3571876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9" name="Picture 3" descr="C:\Documents and Settings\Преподаватель\Рабочий стол\Безимени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514124"/>
            <a:ext cx="2436326" cy="23438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Преподаватель\Рабочий стол\фото устр вв-выв\микрофон2 копия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786190"/>
            <a:ext cx="2928958" cy="29289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20" name="Picture 4" descr="C:\Documents and Settings\Преподаватель\Рабочий стол\фото устр вв-выв\микрофон копия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00760" y="4045995"/>
            <a:ext cx="3143240" cy="281200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221" name="Picture 5" descr="C:\Documents and Settings\Преподаватель\Рабочий стол\фото устр вв-выв\колонки2 копия.gif"/>
          <p:cNvPicPr>
            <a:picLocks noChangeAspect="1" noChangeArrowheads="1"/>
          </p:cNvPicPr>
          <p:nvPr/>
        </p:nvPicPr>
        <p:blipFill>
          <a:blip r:embed="rId4" cstate="print"/>
          <a:srcRect b="18788"/>
          <a:stretch>
            <a:fillRect/>
          </a:stretch>
        </p:blipFill>
        <p:spPr bwMode="auto">
          <a:xfrm>
            <a:off x="0" y="4387812"/>
            <a:ext cx="3041668" cy="24701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22" name="Picture 6" descr="C:\Documents and Settings\Преподаватель\Рабочий стол\фото устр вв-выв\колон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7" y="-1"/>
            <a:ext cx="4429124" cy="332184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188640"/>
            <a:ext cx="37444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FF00"/>
                </a:solidFill>
              </a:rPr>
              <a:t>Акустические системы </a:t>
            </a:r>
            <a:r>
              <a:rPr lang="ru-RU" sz="2000" b="1" dirty="0" smtClean="0">
                <a:solidFill>
                  <a:schemeClr val="bg1"/>
                </a:solidFill>
              </a:rPr>
              <a:t>предназначены для работы со звуковой информацией. Принципиальным отличием является выходная мощность динамиков колонок, наличие </a:t>
            </a:r>
            <a:r>
              <a:rPr lang="ru-RU" sz="2000" b="1" dirty="0" err="1" smtClean="0">
                <a:solidFill>
                  <a:schemeClr val="bg1"/>
                </a:solidFill>
              </a:rPr>
              <a:t>твикеров</a:t>
            </a:r>
            <a:r>
              <a:rPr lang="ru-RU" sz="2000" b="1" dirty="0" smtClean="0">
                <a:solidFill>
                  <a:schemeClr val="bg1"/>
                </a:solidFill>
              </a:rPr>
              <a:t> и </a:t>
            </a:r>
            <a:r>
              <a:rPr lang="ru-RU" sz="2000" b="1" dirty="0" err="1" smtClean="0">
                <a:solidFill>
                  <a:schemeClr val="bg1"/>
                </a:solidFill>
              </a:rPr>
              <a:t>саб-динамиков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</a:p>
          <a:p>
            <a:pPr algn="just"/>
            <a:endParaRPr lang="ru-RU" sz="20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Немаловажную роль играют наушники и микрофоны, позволяющие производить звукозапись, слушать музыку не отвлекая посторонних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Documents and Settings\Преподаватель\Рабочий стол\фото устр вв-выв\модем1 копия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2970237" cy="27860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44" name="Picture 4" descr="C:\Documents and Settings\Преподаватель\Рабочий стол\фото устр вв-выв\модем2 копия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500438"/>
            <a:ext cx="3661451" cy="285593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00562" y="428604"/>
            <a:ext cx="42862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компьютер немыслим без доступа в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Internet.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этих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цедей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существует целый класс устройств – модемов. Модем (сокр. от слов модулятор/демодулятор) обеспечивает соединение ПК с провайдером, позволяет вести обмен данными с удаленными компьютерами.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571876"/>
            <a:ext cx="42862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Наибольшую популярность сегодня приобретают т.н.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ADSL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модемы. В них, в отличие от аналоговых, используются частотные диапазоны, позволяющие одновременно делать звонки со стационарного телефона. Технология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DSL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позволяет работать со скоростями до 100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/с; и уже появились модемы, рассчитанные на работу в гигабитных сетях.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1"/>
            <a:ext cx="878497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Для того, чтобы организовать диалог между пользователем компьютером, последний должен располагать рядом устройств, с помощью которых можно осуществлять управление и обмен информацией. </a:t>
            </a:r>
          </a:p>
          <a:p>
            <a:pPr algn="just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В принципах выдвинутых Джоном фон Нейманом эти устройства получили названия </a:t>
            </a:r>
            <a:r>
              <a:rPr lang="ru-RU" sz="2000" b="1" dirty="0" smtClean="0">
                <a:solidFill>
                  <a:srgbClr val="FFFF00"/>
                </a:solidFill>
              </a:rPr>
              <a:t>«устройств ввода/вывода».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2204864"/>
          <a:ext cx="8143932" cy="422965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778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71966"/>
                <a:gridCol w="4071966"/>
              </a:tblGrid>
              <a:tr h="57205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</a:rPr>
                        <a:t>Устройства ввода информации</a:t>
                      </a:r>
                      <a:endParaRPr lang="ru-RU" sz="18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</a:rPr>
                        <a:t>Устройства вывода информации</a:t>
                      </a:r>
                      <a:endParaRPr lang="ru-RU" sz="1800" b="1" dirty="0">
                        <a:effectLst/>
                      </a:endParaRPr>
                    </a:p>
                  </a:txBody>
                  <a:tcPr/>
                </a:tc>
              </a:tr>
              <a:tr h="350703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</a:rPr>
                        <a:t>Клавиатура, сенсорный экран</a:t>
                      </a:r>
                    </a:p>
                    <a:p>
                      <a:pPr algn="ctr"/>
                      <a:endParaRPr lang="ru-RU" sz="1800" b="1" dirty="0" smtClean="0">
                        <a:effectLst/>
                      </a:endParaRPr>
                    </a:p>
                    <a:p>
                      <a:pPr algn="ctr"/>
                      <a:r>
                        <a:rPr lang="ru-RU" sz="1800" b="1" dirty="0" smtClean="0">
                          <a:effectLst/>
                        </a:rPr>
                        <a:t>Мышь, трекбол, тачпад</a:t>
                      </a:r>
                    </a:p>
                    <a:p>
                      <a:pPr algn="ctr"/>
                      <a:endParaRPr lang="ru-RU" sz="1800" b="1" dirty="0" smtClean="0">
                        <a:effectLst/>
                      </a:endParaRPr>
                    </a:p>
                    <a:p>
                      <a:pPr algn="ctr"/>
                      <a:r>
                        <a:rPr lang="ru-RU" sz="1800" b="1" dirty="0" smtClean="0">
                          <a:effectLst/>
                        </a:rPr>
                        <a:t>Сканер , </a:t>
                      </a:r>
                      <a:r>
                        <a:rPr lang="en-US" sz="1800" b="1" dirty="0" smtClean="0">
                          <a:effectLst/>
                        </a:rPr>
                        <a:t>Web-</a:t>
                      </a:r>
                      <a:r>
                        <a:rPr lang="ru-RU" sz="1800" b="1" dirty="0" smtClean="0">
                          <a:effectLst/>
                        </a:rPr>
                        <a:t>камера</a:t>
                      </a:r>
                    </a:p>
                    <a:p>
                      <a:pPr algn="ctr"/>
                      <a:endParaRPr lang="ru-RU" sz="1800" b="1" dirty="0" smtClean="0">
                        <a:effectLst/>
                      </a:endParaRPr>
                    </a:p>
                    <a:p>
                      <a:pPr algn="ctr"/>
                      <a:r>
                        <a:rPr lang="ru-RU" sz="1800" b="1" dirty="0" smtClean="0">
                          <a:effectLst/>
                        </a:rPr>
                        <a:t>Привод </a:t>
                      </a:r>
                      <a:r>
                        <a:rPr lang="en-US" sz="1800" b="1" dirty="0" smtClean="0">
                          <a:effectLst/>
                        </a:rPr>
                        <a:t>CD/DVD-ROM</a:t>
                      </a:r>
                    </a:p>
                    <a:p>
                      <a:pPr algn="ctr"/>
                      <a:endParaRPr lang="en-US" sz="1800" b="1" dirty="0" smtClean="0">
                        <a:effectLst/>
                      </a:endParaRPr>
                    </a:p>
                    <a:p>
                      <a:pPr algn="ctr"/>
                      <a:r>
                        <a:rPr lang="ru-RU" sz="1800" b="1" dirty="0" smtClean="0">
                          <a:effectLst/>
                        </a:rPr>
                        <a:t>Дисковод 3.5 дюйма</a:t>
                      </a:r>
                    </a:p>
                    <a:p>
                      <a:pPr algn="ctr"/>
                      <a:endParaRPr lang="ru-RU" sz="1800" b="1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</a:rPr>
                        <a:t>Микрофон</a:t>
                      </a:r>
                    </a:p>
                    <a:p>
                      <a:pPr algn="ctr"/>
                      <a:endParaRPr lang="ru-RU" sz="1800" b="1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</a:rPr>
                        <a:t>Модем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</a:rPr>
                        <a:t>Монитор, проектор</a:t>
                      </a:r>
                    </a:p>
                    <a:p>
                      <a:pPr algn="ctr"/>
                      <a:endParaRPr lang="ru-RU" sz="1800" b="1" dirty="0" smtClean="0">
                        <a:effectLst/>
                      </a:endParaRPr>
                    </a:p>
                    <a:p>
                      <a:pPr algn="ctr"/>
                      <a:r>
                        <a:rPr lang="ru-RU" sz="1800" b="1" dirty="0" smtClean="0">
                          <a:effectLst/>
                        </a:rPr>
                        <a:t>Акустическая система, наушники</a:t>
                      </a:r>
                    </a:p>
                    <a:p>
                      <a:pPr algn="ctr"/>
                      <a:endParaRPr lang="ru-RU" sz="1800" b="1" dirty="0" smtClean="0">
                        <a:effectLst/>
                      </a:endParaRPr>
                    </a:p>
                    <a:p>
                      <a:pPr algn="ctr"/>
                      <a:r>
                        <a:rPr lang="ru-RU" sz="1800" b="1" dirty="0" smtClean="0">
                          <a:effectLst/>
                        </a:rPr>
                        <a:t>Принтер, плоттер</a:t>
                      </a:r>
                    </a:p>
                    <a:p>
                      <a:pPr algn="ctr"/>
                      <a:endParaRPr lang="ru-RU" sz="1800" b="1" dirty="0" smtClean="0">
                        <a:effectLst/>
                      </a:endParaRPr>
                    </a:p>
                    <a:p>
                      <a:pPr algn="ctr"/>
                      <a:r>
                        <a:rPr lang="ru-RU" sz="1800" b="1" dirty="0" smtClean="0">
                          <a:effectLst/>
                        </a:rPr>
                        <a:t>Пишущие приводы</a:t>
                      </a:r>
                      <a:r>
                        <a:rPr lang="ru-RU" sz="1800" b="1" baseline="0" dirty="0" smtClean="0">
                          <a:effectLst/>
                        </a:rPr>
                        <a:t> </a:t>
                      </a:r>
                      <a:r>
                        <a:rPr lang="en-US" sz="1800" b="1" baseline="0" dirty="0" smtClean="0">
                          <a:effectLst/>
                        </a:rPr>
                        <a:t>CD/DVD-RW</a:t>
                      </a:r>
                    </a:p>
                    <a:p>
                      <a:pPr algn="ctr"/>
                      <a:endParaRPr lang="en-US" sz="1800" b="1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</a:rPr>
                        <a:t>Дисковод 3.5 дюйма</a:t>
                      </a:r>
                    </a:p>
                    <a:p>
                      <a:pPr algn="ctr"/>
                      <a:endParaRPr lang="ru-RU" sz="1800" b="1" dirty="0" smtClean="0">
                        <a:effectLst/>
                      </a:endParaRPr>
                    </a:p>
                    <a:p>
                      <a:pPr algn="ctr"/>
                      <a:r>
                        <a:rPr lang="ru-RU" sz="1800" b="1" dirty="0" smtClean="0">
                          <a:effectLst/>
                        </a:rPr>
                        <a:t>Модем</a:t>
                      </a:r>
                      <a:endParaRPr lang="ru-RU" sz="1800" b="1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512" y="2564904"/>
            <a:ext cx="8712968" cy="1643074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Клавиатура –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клавишное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устройство, предназначенное для управления работой компьютера и ввода в него информации. </a:t>
            </a: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вводиться в виде алфавитно-цифровых символьных данных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Помимо этого на клавиатуре выделяют функциональные и служебные клавиши.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Преподаватель\Рабочий стол\Безымянный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86809" cy="2214578"/>
          </a:xfrm>
          <a:prstGeom prst="rect">
            <a:avLst/>
          </a:prstGeom>
          <a:noFill/>
        </p:spPr>
      </p:pic>
      <p:pic>
        <p:nvPicPr>
          <p:cNvPr id="5122" name="Picture 2" descr="C:\Documents and Settings\Преподаватель\Рабочий стол\фото устр вв-выв\клава1 копия.gif"/>
          <p:cNvPicPr>
            <a:picLocks noChangeAspect="1" noChangeArrowheads="1"/>
          </p:cNvPicPr>
          <p:nvPr/>
        </p:nvPicPr>
        <p:blipFill>
          <a:blip r:embed="rId3" cstate="print"/>
          <a:srcRect l="3161" t="8456" r="2004" b="11442"/>
          <a:stretch>
            <a:fillRect/>
          </a:stretch>
        </p:blipFill>
        <p:spPr bwMode="auto">
          <a:xfrm>
            <a:off x="3857620" y="4357694"/>
            <a:ext cx="4898606" cy="2286016"/>
          </a:xfrm>
          <a:prstGeom prst="rect">
            <a:avLst/>
          </a:prstGeom>
          <a:noFill/>
        </p:spPr>
      </p:pic>
      <p:pic>
        <p:nvPicPr>
          <p:cNvPr id="5123" name="Picture 3" descr="C:\Documents and Settings\Преподаватель\Рабочий стол\фото устр вв-выв\клава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37112"/>
            <a:ext cx="2920986" cy="21907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85720" y="214290"/>
            <a:ext cx="8715436" cy="1357322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2000" b="1" dirty="0">
                <a:solidFill>
                  <a:srgbClr val="FFFF00"/>
                </a:solidFill>
              </a:rPr>
              <a:t>Мышь – устройство «графического» </a:t>
            </a:r>
            <a:r>
              <a:rPr lang="ru-RU" sz="2000" b="1" dirty="0" smtClean="0">
                <a:solidFill>
                  <a:srgbClr val="FFFF00"/>
                </a:solidFill>
              </a:rPr>
              <a:t>управления. </a:t>
            </a:r>
            <a:r>
              <a:rPr lang="ru-RU" sz="2000" b="1" dirty="0" smtClean="0">
                <a:solidFill>
                  <a:schemeClr val="bg1"/>
                </a:solidFill>
              </a:rPr>
              <a:t>При </a:t>
            </a:r>
            <a:r>
              <a:rPr lang="ru-RU" sz="2000" b="1" dirty="0">
                <a:solidFill>
                  <a:schemeClr val="bg1"/>
                </a:solidFill>
              </a:rPr>
              <a:t>перемещении мыши по коврику на экране перемещается указатель мыши, при помощи которого можно указывать на объекты и/или выбирать их. </a:t>
            </a:r>
            <a:r>
              <a:rPr lang="ru-RU" sz="2000" b="1" dirty="0" smtClean="0">
                <a:solidFill>
                  <a:schemeClr val="bg1"/>
                </a:solidFill>
              </a:rPr>
              <a:t>Используя </a:t>
            </a:r>
            <a:r>
              <a:rPr lang="ru-RU" sz="2000" b="1" dirty="0">
                <a:solidFill>
                  <a:schemeClr val="bg1"/>
                </a:solidFill>
              </a:rPr>
              <a:t>клавиши мыши (их может быть две или три) можно задать тот или другой тип операции с объектом. 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714348" y="2071678"/>
            <a:ext cx="6000791" cy="3441166"/>
            <a:chOff x="695487" y="3214686"/>
            <a:chExt cx="4731089" cy="279822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571736" y="3214686"/>
              <a:ext cx="1148071" cy="523220"/>
            </a:xfrm>
            <a:prstGeom prst="rect">
              <a:avLst/>
            </a:prstGeom>
            <a:noFill/>
            <a:effectLst>
              <a:outerShdw blurRad="50800" dist="139700" dir="2700000" algn="tl" rotWithShape="0">
                <a:prstClr val="black">
                  <a:alpha val="58000"/>
                </a:prstClr>
              </a:outerShdw>
            </a:effectLst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28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мышь</a:t>
              </a:r>
              <a:endParaRPr lang="ru-RU" sz="2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95487" y="4202227"/>
              <a:ext cx="1464191" cy="5255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оптико</a:t>
              </a:r>
              <a:r>
                <a:rPr lang="ru-RU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</a:p>
            <a:p>
              <a:r>
                <a:rPr lang="ru-RU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механическая</a:t>
              </a:r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356449" y="3795592"/>
              <a:ext cx="1070127" cy="3003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оптическая</a:t>
              </a:r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934582" y="5596402"/>
              <a:ext cx="9918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трекбол</a:t>
              </a:r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071934" y="5643578"/>
              <a:ext cx="9252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тачпад </a:t>
              </a:r>
              <a:endParaRPr lang="ru-RU" dirty="0"/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 rot="10800000">
              <a:off x="1934582" y="3505139"/>
              <a:ext cx="563225" cy="1291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3849547" y="3447049"/>
              <a:ext cx="1013805" cy="1291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rot="5400000">
              <a:off x="1584270" y="4619470"/>
              <a:ext cx="813269" cy="67587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rot="16200000" flipH="1">
              <a:off x="4348493" y="4673140"/>
              <a:ext cx="522816" cy="394257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C:\Documents and Settings\Преподаватель\Рабочий стол\фото устр вв-выв\мышка1 копия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1857388" cy="1626934"/>
          </a:xfrm>
          <a:prstGeom prst="rect">
            <a:avLst/>
          </a:prstGeom>
          <a:noFill/>
        </p:spPr>
      </p:pic>
      <p:pic>
        <p:nvPicPr>
          <p:cNvPr id="4099" name="Picture 3" descr="C:\Documents and Settings\Преподаватель\Рабочий стол\фото устр вв-выв\требол1 копия.gif"/>
          <p:cNvPicPr>
            <a:picLocks noChangeAspect="1" noChangeArrowheads="1"/>
          </p:cNvPicPr>
          <p:nvPr/>
        </p:nvPicPr>
        <p:blipFill>
          <a:blip r:embed="rId3" cstate="print"/>
          <a:srcRect b="3125"/>
          <a:stretch>
            <a:fillRect/>
          </a:stretch>
        </p:blipFill>
        <p:spPr bwMode="auto">
          <a:xfrm>
            <a:off x="142843" y="4714884"/>
            <a:ext cx="2076455" cy="1946921"/>
          </a:xfrm>
          <a:prstGeom prst="rect">
            <a:avLst/>
          </a:prstGeom>
          <a:noFill/>
        </p:spPr>
      </p:pic>
      <p:pic>
        <p:nvPicPr>
          <p:cNvPr id="4100" name="Picture 4" descr="C:\Documents and Settings\Преподаватель\Рабочий стол\фото устр вв-выв\тачпад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8" y="4572008"/>
            <a:ext cx="3047991" cy="2285992"/>
          </a:xfrm>
          <a:prstGeom prst="rect">
            <a:avLst/>
          </a:prstGeom>
          <a:noFill/>
        </p:spPr>
      </p:pic>
      <p:pic>
        <p:nvPicPr>
          <p:cNvPr id="4102" name="Picture 6" descr="C:\Documents and Settings\Преподаватель\Рабочий стол\фото устр вв-выв\мышка2 копия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714488"/>
            <a:ext cx="2368495" cy="2000264"/>
          </a:xfrm>
          <a:prstGeom prst="rect">
            <a:avLst/>
          </a:prstGeom>
          <a:noFill/>
        </p:spPr>
      </p:pic>
      <p:pic>
        <p:nvPicPr>
          <p:cNvPr id="4103" name="Picture 7" descr="C:\Documents and Settings\Преподаватель\Рабочий стол\фото устр вв-выв\планшет1 копия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2714620"/>
            <a:ext cx="2054800" cy="1313146"/>
          </a:xfrm>
          <a:prstGeom prst="rect">
            <a:avLst/>
          </a:prstGeom>
          <a:noFill/>
        </p:spPr>
      </p:pic>
      <p:sp>
        <p:nvSpPr>
          <p:cNvPr id="42" name="Прямоугольник 41"/>
          <p:cNvSpPr/>
          <p:nvPr/>
        </p:nvSpPr>
        <p:spPr>
          <a:xfrm>
            <a:off x="3643306" y="4143380"/>
            <a:ext cx="1051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планшет</a:t>
            </a:r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347864" y="188640"/>
            <a:ext cx="5616624" cy="2952328"/>
          </a:xfrm>
          <a:prstGeom prst="rect">
            <a:avLst/>
          </a:prstGeom>
        </p:spPr>
        <p:txBody>
          <a:bodyPr/>
          <a:lstStyle/>
          <a:p>
            <a:pPr lvl="0" algn="just">
              <a:spcBef>
                <a:spcPct val="20000"/>
              </a:spcBef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b="1" dirty="0" smtClean="0">
                <a:solidFill>
                  <a:schemeClr val="bg1"/>
                </a:solidFill>
              </a:rPr>
              <a:t>Для </a:t>
            </a:r>
            <a:r>
              <a:rPr lang="ru-RU" sz="2000" b="1" dirty="0">
                <a:solidFill>
                  <a:schemeClr val="bg1"/>
                </a:solidFill>
              </a:rPr>
              <a:t>организации </a:t>
            </a:r>
            <a:r>
              <a:rPr lang="ru-RU" sz="2000" b="1" dirty="0" smtClean="0">
                <a:solidFill>
                  <a:schemeClr val="bg1"/>
                </a:solidFill>
              </a:rPr>
              <a:t>видеоконференций на </a:t>
            </a:r>
            <a:r>
              <a:rPr lang="ru-RU" sz="2000" b="1" dirty="0">
                <a:solidFill>
                  <a:schemeClr val="bg1"/>
                </a:solidFill>
              </a:rPr>
              <a:t>бескрайних </a:t>
            </a:r>
            <a:r>
              <a:rPr lang="ru-RU" sz="2000" b="1" dirty="0" smtClean="0">
                <a:solidFill>
                  <a:schemeClr val="bg1"/>
                </a:solidFill>
              </a:rPr>
              <a:t>просторах Интернета пригодится </a:t>
            </a:r>
            <a:r>
              <a:rPr lang="en-US" sz="2000" b="1" dirty="0" smtClean="0">
                <a:solidFill>
                  <a:srgbClr val="FFFF00"/>
                </a:solidFill>
              </a:rPr>
              <a:t>WEB</a:t>
            </a:r>
            <a:r>
              <a:rPr lang="ru-RU" sz="2000" b="1" dirty="0" smtClean="0">
                <a:solidFill>
                  <a:srgbClr val="FFFF00"/>
                </a:solidFill>
              </a:rPr>
              <a:t>-камера</a:t>
            </a:r>
            <a:r>
              <a:rPr lang="ru-RU" sz="2000" b="1" dirty="0">
                <a:solidFill>
                  <a:srgbClr val="FFFF00"/>
                </a:solidFill>
              </a:rPr>
              <a:t>. 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pPr lvl="0" algn="just">
              <a:spcBef>
                <a:spcPct val="20000"/>
              </a:spcBef>
            </a:pPr>
            <a:r>
              <a:rPr lang="ru-RU" sz="2000" b="1" dirty="0" smtClean="0">
                <a:solidFill>
                  <a:schemeClr val="bg1"/>
                </a:solidFill>
              </a:rPr>
              <a:t>С </a:t>
            </a:r>
            <a:r>
              <a:rPr lang="ru-RU" sz="2000" b="1" dirty="0">
                <a:solidFill>
                  <a:schemeClr val="bg1"/>
                </a:solidFill>
              </a:rPr>
              <a:t>помощью этих устройств (и, естественно, быстрых локальных сетей), можно в любой момент устроить совещание со своими сотрудниками, не отрывая оных от насиженных рабочих мест. </a:t>
            </a:r>
            <a:r>
              <a:rPr lang="ru-RU" sz="2000" b="1" dirty="0" smtClean="0">
                <a:solidFill>
                  <a:schemeClr val="bg1"/>
                </a:solidFill>
              </a:rPr>
              <a:t>А </a:t>
            </a:r>
            <a:r>
              <a:rPr lang="ru-RU" sz="2000" b="1" dirty="0">
                <a:solidFill>
                  <a:schemeClr val="bg1"/>
                </a:solidFill>
              </a:rPr>
              <a:t>это, как показывает практика, дает весьма ощутимую практическую пользу.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Documents and Settings\Преподаватель\Рабочий стол\Безимени-1.gif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071678"/>
            <a:ext cx="1520434" cy="13573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57158" y="3571876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FFFF00"/>
                </a:solidFill>
              </a:rPr>
              <a:t>Сканеры </a:t>
            </a:r>
            <a:r>
              <a:rPr lang="ru-RU" sz="2000" b="1" dirty="0">
                <a:solidFill>
                  <a:schemeClr val="bg1"/>
                </a:solidFill>
              </a:rPr>
              <a:t>служат для </a:t>
            </a:r>
            <a:r>
              <a:rPr lang="ru-RU" sz="2000" b="1" dirty="0" smtClean="0">
                <a:solidFill>
                  <a:schemeClr val="bg1"/>
                </a:solidFill>
              </a:rPr>
              <a:t>автоматического ввода </a:t>
            </a:r>
            <a:r>
              <a:rPr lang="ru-RU" sz="2000" b="1" dirty="0">
                <a:solidFill>
                  <a:schemeClr val="bg1"/>
                </a:solidFill>
              </a:rPr>
              <a:t>текстов и графики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в компьютер. </a:t>
            </a:r>
          </a:p>
        </p:txBody>
      </p:sp>
      <p:pic>
        <p:nvPicPr>
          <p:cNvPr id="9" name="Picture 3" descr="C:\Documents and Settings\Преподаватель\Рабочий стол\Безымянный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231">
            <a:off x="345546" y="61928"/>
            <a:ext cx="2266293" cy="2193538"/>
          </a:xfrm>
          <a:prstGeom prst="rect">
            <a:avLst/>
          </a:prstGeom>
          <a:noFill/>
          <a:effectLst>
            <a:outerShdw blurRad="50800" dist="190500" dir="8880000" algn="r" rotWithShape="0">
              <a:prstClr val="black">
                <a:alpha val="51000"/>
              </a:prstClr>
            </a:outerShdw>
          </a:effectLst>
        </p:spPr>
      </p:pic>
      <p:sp>
        <p:nvSpPr>
          <p:cNvPr id="10" name="Полилиния 9"/>
          <p:cNvSpPr/>
          <p:nvPr/>
        </p:nvSpPr>
        <p:spPr>
          <a:xfrm>
            <a:off x="1983036" y="406904"/>
            <a:ext cx="1145754" cy="2722610"/>
          </a:xfrm>
          <a:custGeom>
            <a:avLst/>
            <a:gdLst>
              <a:gd name="connsiteX0" fmla="*/ 627962 w 1145754"/>
              <a:gd name="connsiteY0" fmla="*/ 2479515 h 2722610"/>
              <a:gd name="connsiteX1" fmla="*/ 649995 w 1145754"/>
              <a:gd name="connsiteY1" fmla="*/ 2556633 h 2722610"/>
              <a:gd name="connsiteX2" fmla="*/ 661012 w 1145754"/>
              <a:gd name="connsiteY2" fmla="*/ 2589684 h 2722610"/>
              <a:gd name="connsiteX3" fmla="*/ 705080 w 1145754"/>
              <a:gd name="connsiteY3" fmla="*/ 2655785 h 2722610"/>
              <a:gd name="connsiteX4" fmla="*/ 738130 w 1145754"/>
              <a:gd name="connsiteY4" fmla="*/ 2677819 h 2722610"/>
              <a:gd name="connsiteX5" fmla="*/ 760164 w 1145754"/>
              <a:gd name="connsiteY5" fmla="*/ 2710869 h 2722610"/>
              <a:gd name="connsiteX6" fmla="*/ 793215 w 1145754"/>
              <a:gd name="connsiteY6" fmla="*/ 2721886 h 2722610"/>
              <a:gd name="connsiteX7" fmla="*/ 980501 w 1145754"/>
              <a:gd name="connsiteY7" fmla="*/ 2688836 h 2722610"/>
              <a:gd name="connsiteX8" fmla="*/ 1035586 w 1145754"/>
              <a:gd name="connsiteY8" fmla="*/ 2655785 h 2722610"/>
              <a:gd name="connsiteX9" fmla="*/ 1057619 w 1145754"/>
              <a:gd name="connsiteY9" fmla="*/ 2622735 h 2722610"/>
              <a:gd name="connsiteX10" fmla="*/ 1090670 w 1145754"/>
              <a:gd name="connsiteY10" fmla="*/ 2578667 h 2722610"/>
              <a:gd name="connsiteX11" fmla="*/ 1134737 w 1145754"/>
              <a:gd name="connsiteY11" fmla="*/ 2512566 h 2722610"/>
              <a:gd name="connsiteX12" fmla="*/ 1145754 w 1145754"/>
              <a:gd name="connsiteY12" fmla="*/ 2435448 h 2722610"/>
              <a:gd name="connsiteX13" fmla="*/ 1123721 w 1145754"/>
              <a:gd name="connsiteY13" fmla="*/ 2259178 h 2722610"/>
              <a:gd name="connsiteX14" fmla="*/ 1101687 w 1145754"/>
              <a:gd name="connsiteY14" fmla="*/ 2137992 h 2722610"/>
              <a:gd name="connsiteX15" fmla="*/ 1079653 w 1145754"/>
              <a:gd name="connsiteY15" fmla="*/ 2082908 h 2722610"/>
              <a:gd name="connsiteX16" fmla="*/ 1057619 w 1145754"/>
              <a:gd name="connsiteY16" fmla="*/ 2005790 h 2722610"/>
              <a:gd name="connsiteX17" fmla="*/ 1002535 w 1145754"/>
              <a:gd name="connsiteY17" fmla="*/ 1862571 h 2722610"/>
              <a:gd name="connsiteX18" fmla="*/ 991518 w 1145754"/>
              <a:gd name="connsiteY18" fmla="*/ 1785453 h 2722610"/>
              <a:gd name="connsiteX19" fmla="*/ 969484 w 1145754"/>
              <a:gd name="connsiteY19" fmla="*/ 1697318 h 2722610"/>
              <a:gd name="connsiteX20" fmla="*/ 958468 w 1145754"/>
              <a:gd name="connsiteY20" fmla="*/ 1598166 h 2722610"/>
              <a:gd name="connsiteX21" fmla="*/ 969484 w 1145754"/>
              <a:gd name="connsiteY21" fmla="*/ 1344778 h 2722610"/>
              <a:gd name="connsiteX22" fmla="*/ 1002535 w 1145754"/>
              <a:gd name="connsiteY22" fmla="*/ 1256643 h 2722610"/>
              <a:gd name="connsiteX23" fmla="*/ 1035586 w 1145754"/>
              <a:gd name="connsiteY23" fmla="*/ 1146474 h 2722610"/>
              <a:gd name="connsiteX24" fmla="*/ 1002535 w 1145754"/>
              <a:gd name="connsiteY24" fmla="*/ 937154 h 2722610"/>
              <a:gd name="connsiteX25" fmla="*/ 980501 w 1145754"/>
              <a:gd name="connsiteY25" fmla="*/ 893086 h 2722610"/>
              <a:gd name="connsiteX26" fmla="*/ 925417 w 1145754"/>
              <a:gd name="connsiteY26" fmla="*/ 815968 h 2722610"/>
              <a:gd name="connsiteX27" fmla="*/ 903383 w 1145754"/>
              <a:gd name="connsiteY27" fmla="*/ 782918 h 2722610"/>
              <a:gd name="connsiteX28" fmla="*/ 870333 w 1145754"/>
              <a:gd name="connsiteY28" fmla="*/ 749867 h 2722610"/>
              <a:gd name="connsiteX29" fmla="*/ 848299 w 1145754"/>
              <a:gd name="connsiteY29" fmla="*/ 716816 h 2722610"/>
              <a:gd name="connsiteX30" fmla="*/ 815248 w 1145754"/>
              <a:gd name="connsiteY30" fmla="*/ 694783 h 2722610"/>
              <a:gd name="connsiteX31" fmla="*/ 749147 w 1145754"/>
              <a:gd name="connsiteY31" fmla="*/ 628682 h 2722610"/>
              <a:gd name="connsiteX32" fmla="*/ 716097 w 1145754"/>
              <a:gd name="connsiteY32" fmla="*/ 595631 h 2722610"/>
              <a:gd name="connsiteX33" fmla="*/ 672029 w 1145754"/>
              <a:gd name="connsiteY33" fmla="*/ 562580 h 2722610"/>
              <a:gd name="connsiteX34" fmla="*/ 649995 w 1145754"/>
              <a:gd name="connsiteY34" fmla="*/ 529530 h 2722610"/>
              <a:gd name="connsiteX35" fmla="*/ 605928 w 1145754"/>
              <a:gd name="connsiteY35" fmla="*/ 496479 h 2722610"/>
              <a:gd name="connsiteX36" fmla="*/ 572877 w 1145754"/>
              <a:gd name="connsiteY36" fmla="*/ 452412 h 2722610"/>
              <a:gd name="connsiteX37" fmla="*/ 528810 w 1145754"/>
              <a:gd name="connsiteY37" fmla="*/ 408344 h 2722610"/>
              <a:gd name="connsiteX38" fmla="*/ 484742 w 1145754"/>
              <a:gd name="connsiteY38" fmla="*/ 342243 h 2722610"/>
              <a:gd name="connsiteX39" fmla="*/ 462709 w 1145754"/>
              <a:gd name="connsiteY39" fmla="*/ 309192 h 2722610"/>
              <a:gd name="connsiteX40" fmla="*/ 429658 w 1145754"/>
              <a:gd name="connsiteY40" fmla="*/ 276142 h 2722610"/>
              <a:gd name="connsiteX41" fmla="*/ 319489 w 1145754"/>
              <a:gd name="connsiteY41" fmla="*/ 221057 h 2722610"/>
              <a:gd name="connsiteX42" fmla="*/ 275422 w 1145754"/>
              <a:gd name="connsiteY42" fmla="*/ 199024 h 2722610"/>
              <a:gd name="connsiteX43" fmla="*/ 154236 w 1145754"/>
              <a:gd name="connsiteY43" fmla="*/ 176990 h 2722610"/>
              <a:gd name="connsiteX44" fmla="*/ 132203 w 1145754"/>
              <a:gd name="connsiteY44" fmla="*/ 132923 h 2722610"/>
              <a:gd name="connsiteX45" fmla="*/ 110169 w 1145754"/>
              <a:gd name="connsiteY45" fmla="*/ 99872 h 2722610"/>
              <a:gd name="connsiteX46" fmla="*/ 88135 w 1145754"/>
              <a:gd name="connsiteY46" fmla="*/ 44788 h 2722610"/>
              <a:gd name="connsiteX47" fmla="*/ 11017 w 1145754"/>
              <a:gd name="connsiteY47" fmla="*/ 720 h 2722610"/>
              <a:gd name="connsiteX48" fmla="*/ 0 w 1145754"/>
              <a:gd name="connsiteY48" fmla="*/ 720 h 272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45754" h="2722610">
                <a:moveTo>
                  <a:pt x="627962" y="2479515"/>
                </a:moveTo>
                <a:cubicBezTo>
                  <a:pt x="654381" y="2558780"/>
                  <a:pt x="622320" y="2459773"/>
                  <a:pt x="649995" y="2556633"/>
                </a:cubicBezTo>
                <a:cubicBezTo>
                  <a:pt x="653185" y="2567799"/>
                  <a:pt x="655372" y="2579532"/>
                  <a:pt x="661012" y="2589684"/>
                </a:cubicBezTo>
                <a:cubicBezTo>
                  <a:pt x="673873" y="2612833"/>
                  <a:pt x="683046" y="2641096"/>
                  <a:pt x="705080" y="2655785"/>
                </a:cubicBezTo>
                <a:lnTo>
                  <a:pt x="738130" y="2677819"/>
                </a:lnTo>
                <a:cubicBezTo>
                  <a:pt x="745475" y="2688836"/>
                  <a:pt x="749825" y="2702598"/>
                  <a:pt x="760164" y="2710869"/>
                </a:cubicBezTo>
                <a:cubicBezTo>
                  <a:pt x="769232" y="2718123"/>
                  <a:pt x="781625" y="2722610"/>
                  <a:pt x="793215" y="2721886"/>
                </a:cubicBezTo>
                <a:cubicBezTo>
                  <a:pt x="874339" y="2716816"/>
                  <a:pt x="913731" y="2705529"/>
                  <a:pt x="980501" y="2688836"/>
                </a:cubicBezTo>
                <a:cubicBezTo>
                  <a:pt x="998863" y="2677819"/>
                  <a:pt x="1019328" y="2669721"/>
                  <a:pt x="1035586" y="2655785"/>
                </a:cubicBezTo>
                <a:cubicBezTo>
                  <a:pt x="1045639" y="2647168"/>
                  <a:pt x="1049923" y="2633509"/>
                  <a:pt x="1057619" y="2622735"/>
                </a:cubicBezTo>
                <a:cubicBezTo>
                  <a:pt x="1068291" y="2607793"/>
                  <a:pt x="1080140" y="2593709"/>
                  <a:pt x="1090670" y="2578667"/>
                </a:cubicBezTo>
                <a:cubicBezTo>
                  <a:pt x="1105856" y="2556973"/>
                  <a:pt x="1134737" y="2512566"/>
                  <a:pt x="1134737" y="2512566"/>
                </a:cubicBezTo>
                <a:cubicBezTo>
                  <a:pt x="1138409" y="2486860"/>
                  <a:pt x="1145754" y="2461415"/>
                  <a:pt x="1145754" y="2435448"/>
                </a:cubicBezTo>
                <a:cubicBezTo>
                  <a:pt x="1145754" y="2375008"/>
                  <a:pt x="1132791" y="2318132"/>
                  <a:pt x="1123721" y="2259178"/>
                </a:cubicBezTo>
                <a:cubicBezTo>
                  <a:pt x="1117168" y="2216582"/>
                  <a:pt x="1115150" y="2178382"/>
                  <a:pt x="1101687" y="2137992"/>
                </a:cubicBezTo>
                <a:cubicBezTo>
                  <a:pt x="1095433" y="2119231"/>
                  <a:pt x="1085907" y="2101669"/>
                  <a:pt x="1079653" y="2082908"/>
                </a:cubicBezTo>
                <a:cubicBezTo>
                  <a:pt x="1051839" y="1999466"/>
                  <a:pt x="1084147" y="2074764"/>
                  <a:pt x="1057619" y="2005790"/>
                </a:cubicBezTo>
                <a:cubicBezTo>
                  <a:pt x="997141" y="1848546"/>
                  <a:pt x="1029612" y="1943799"/>
                  <a:pt x="1002535" y="1862571"/>
                </a:cubicBezTo>
                <a:cubicBezTo>
                  <a:pt x="998863" y="1836865"/>
                  <a:pt x="996611" y="1810916"/>
                  <a:pt x="991518" y="1785453"/>
                </a:cubicBezTo>
                <a:cubicBezTo>
                  <a:pt x="985579" y="1755759"/>
                  <a:pt x="974747" y="1727140"/>
                  <a:pt x="969484" y="1697318"/>
                </a:cubicBezTo>
                <a:cubicBezTo>
                  <a:pt x="963705" y="1664570"/>
                  <a:pt x="962140" y="1631217"/>
                  <a:pt x="958468" y="1598166"/>
                </a:cubicBezTo>
                <a:cubicBezTo>
                  <a:pt x="962140" y="1513703"/>
                  <a:pt x="963239" y="1429089"/>
                  <a:pt x="969484" y="1344778"/>
                </a:cubicBezTo>
                <a:cubicBezTo>
                  <a:pt x="972737" y="1300867"/>
                  <a:pt x="986471" y="1296802"/>
                  <a:pt x="1002535" y="1256643"/>
                </a:cubicBezTo>
                <a:cubicBezTo>
                  <a:pt x="1020417" y="1211939"/>
                  <a:pt x="1024765" y="1189760"/>
                  <a:pt x="1035586" y="1146474"/>
                </a:cubicBezTo>
                <a:cubicBezTo>
                  <a:pt x="1029953" y="1101407"/>
                  <a:pt x="1028779" y="998389"/>
                  <a:pt x="1002535" y="937154"/>
                </a:cubicBezTo>
                <a:cubicBezTo>
                  <a:pt x="996066" y="922059"/>
                  <a:pt x="988649" y="907345"/>
                  <a:pt x="980501" y="893086"/>
                </a:cubicBezTo>
                <a:cubicBezTo>
                  <a:pt x="965664" y="867122"/>
                  <a:pt x="942308" y="839614"/>
                  <a:pt x="925417" y="815968"/>
                </a:cubicBezTo>
                <a:cubicBezTo>
                  <a:pt x="917721" y="805194"/>
                  <a:pt x="911859" y="793090"/>
                  <a:pt x="903383" y="782918"/>
                </a:cubicBezTo>
                <a:cubicBezTo>
                  <a:pt x="893409" y="770949"/>
                  <a:pt x="880307" y="761836"/>
                  <a:pt x="870333" y="749867"/>
                </a:cubicBezTo>
                <a:cubicBezTo>
                  <a:pt x="861857" y="739695"/>
                  <a:pt x="857662" y="726179"/>
                  <a:pt x="848299" y="716816"/>
                </a:cubicBezTo>
                <a:cubicBezTo>
                  <a:pt x="838936" y="707454"/>
                  <a:pt x="825144" y="703580"/>
                  <a:pt x="815248" y="694783"/>
                </a:cubicBezTo>
                <a:cubicBezTo>
                  <a:pt x="791958" y="674081"/>
                  <a:pt x="771181" y="650716"/>
                  <a:pt x="749147" y="628682"/>
                </a:cubicBezTo>
                <a:cubicBezTo>
                  <a:pt x="738130" y="617665"/>
                  <a:pt x="728561" y="604979"/>
                  <a:pt x="716097" y="595631"/>
                </a:cubicBezTo>
                <a:cubicBezTo>
                  <a:pt x="701408" y="584614"/>
                  <a:pt x="685013" y="575564"/>
                  <a:pt x="672029" y="562580"/>
                </a:cubicBezTo>
                <a:cubicBezTo>
                  <a:pt x="662666" y="553218"/>
                  <a:pt x="659357" y="538892"/>
                  <a:pt x="649995" y="529530"/>
                </a:cubicBezTo>
                <a:cubicBezTo>
                  <a:pt x="637012" y="516547"/>
                  <a:pt x="618911" y="509462"/>
                  <a:pt x="605928" y="496479"/>
                </a:cubicBezTo>
                <a:cubicBezTo>
                  <a:pt x="592945" y="483496"/>
                  <a:pt x="584968" y="466230"/>
                  <a:pt x="572877" y="452412"/>
                </a:cubicBezTo>
                <a:cubicBezTo>
                  <a:pt x="559197" y="436778"/>
                  <a:pt x="541787" y="424565"/>
                  <a:pt x="528810" y="408344"/>
                </a:cubicBezTo>
                <a:cubicBezTo>
                  <a:pt x="512267" y="387666"/>
                  <a:pt x="499431" y="364277"/>
                  <a:pt x="484742" y="342243"/>
                </a:cubicBezTo>
                <a:cubicBezTo>
                  <a:pt x="477397" y="331226"/>
                  <a:pt x="472072" y="318554"/>
                  <a:pt x="462709" y="309192"/>
                </a:cubicBezTo>
                <a:cubicBezTo>
                  <a:pt x="451692" y="298175"/>
                  <a:pt x="441487" y="286281"/>
                  <a:pt x="429658" y="276142"/>
                </a:cubicBezTo>
                <a:cubicBezTo>
                  <a:pt x="354991" y="212142"/>
                  <a:pt x="418214" y="270419"/>
                  <a:pt x="319489" y="221057"/>
                </a:cubicBezTo>
                <a:cubicBezTo>
                  <a:pt x="304800" y="213713"/>
                  <a:pt x="290799" y="204790"/>
                  <a:pt x="275422" y="199024"/>
                </a:cubicBezTo>
                <a:cubicBezTo>
                  <a:pt x="243455" y="187037"/>
                  <a:pt x="182387" y="181012"/>
                  <a:pt x="154236" y="176990"/>
                </a:cubicBezTo>
                <a:cubicBezTo>
                  <a:pt x="146892" y="162301"/>
                  <a:pt x="140351" y="147182"/>
                  <a:pt x="132203" y="132923"/>
                </a:cubicBezTo>
                <a:cubicBezTo>
                  <a:pt x="125634" y="121427"/>
                  <a:pt x="116091" y="111715"/>
                  <a:pt x="110169" y="99872"/>
                </a:cubicBezTo>
                <a:cubicBezTo>
                  <a:pt x="101325" y="82184"/>
                  <a:pt x="98616" y="61558"/>
                  <a:pt x="88135" y="44788"/>
                </a:cubicBezTo>
                <a:cubicBezTo>
                  <a:pt x="65306" y="8261"/>
                  <a:pt x="49861" y="8489"/>
                  <a:pt x="11017" y="720"/>
                </a:cubicBezTo>
                <a:cubicBezTo>
                  <a:pt x="7416" y="0"/>
                  <a:pt x="3672" y="720"/>
                  <a:pt x="0" y="720"/>
                </a:cubicBezTo>
              </a:path>
            </a:pathLst>
          </a:custGeom>
          <a:ln w="50800">
            <a:gradFill>
              <a:gsLst>
                <a:gs pos="9500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4500570"/>
            <a:ext cx="24586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file"/>
              </a:rPr>
              <a:t>Планшетный сканер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5000636"/>
            <a:ext cx="2132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file"/>
              </a:rPr>
              <a:t>Рулонный сканер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143372" y="5500702"/>
            <a:ext cx="18100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file"/>
              </a:rPr>
              <a:t>Ручной сканер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143372" y="6000768"/>
            <a:ext cx="2379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file"/>
              </a:rPr>
              <a:t>Построчный сканер</a:t>
            </a:r>
            <a:endParaRPr lang="ru-RU" sz="2000" dirty="0"/>
          </a:p>
        </p:txBody>
      </p:sp>
      <p:pic>
        <p:nvPicPr>
          <p:cNvPr id="8194" name="Picture 2" descr="C:\Documents and Settings\Преподаватель\Рабочий стол\фото устр вв-выв\сканер1 копия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4357694"/>
            <a:ext cx="3454786" cy="2287068"/>
          </a:xfrm>
          <a:prstGeom prst="rect">
            <a:avLst/>
          </a:prstGeom>
          <a:noFill/>
        </p:spPr>
      </p:pic>
      <p:pic>
        <p:nvPicPr>
          <p:cNvPr id="8195" name="Picture 3" descr="C:\Documents and Settings\Преподаватель\Рабочий стол\фото устр вв-выв\сканер2 копия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66710">
            <a:off x="6449548" y="4361328"/>
            <a:ext cx="2262190" cy="22621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57158" y="3861048"/>
            <a:ext cx="8458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 smtClean="0">
                <a:solidFill>
                  <a:schemeClr val="bg1"/>
                </a:solidFill>
              </a:rPr>
              <a:t>Примерно 70% информации человек получает благодаря зрению.  Поэтому устройства, ориентированные на визуальный вывод информации являются наиболее значимыми.</a:t>
            </a:r>
          </a:p>
          <a:p>
            <a:pPr algn="just">
              <a:spcBef>
                <a:spcPct val="50000"/>
              </a:spcBef>
            </a:pPr>
            <a:r>
              <a:rPr lang="ru-RU" sz="2000" b="1" dirty="0" smtClean="0">
                <a:solidFill>
                  <a:srgbClr val="FFFF00"/>
                </a:solidFill>
              </a:rPr>
              <a:t>Монитор или дисплей </a:t>
            </a:r>
            <a:r>
              <a:rPr lang="ru-RU" sz="2000" b="1" dirty="0">
                <a:solidFill>
                  <a:srgbClr val="FFFF00"/>
                </a:solidFill>
              </a:rPr>
              <a:t>(англ. </a:t>
            </a:r>
            <a:r>
              <a:rPr lang="en-US" sz="2000" b="1" dirty="0">
                <a:solidFill>
                  <a:srgbClr val="FFFF00"/>
                </a:solidFill>
              </a:rPr>
              <a:t>Display – </a:t>
            </a:r>
            <a:r>
              <a:rPr lang="ru-RU" sz="2000" b="1" dirty="0">
                <a:solidFill>
                  <a:srgbClr val="FFFF00"/>
                </a:solidFill>
              </a:rPr>
              <a:t>показывать) – устройство визуального отображения информации.</a:t>
            </a:r>
          </a:p>
          <a:p>
            <a:pPr algn="just">
              <a:spcBef>
                <a:spcPct val="50000"/>
              </a:spcBef>
            </a:pPr>
            <a:r>
              <a:rPr lang="ru-RU" sz="2000" b="1" dirty="0">
                <a:solidFill>
                  <a:schemeClr val="bg1"/>
                </a:solidFill>
              </a:rPr>
              <a:t>Дисплей относится к основным устройствам персонального компьютера, является </a:t>
            </a:r>
            <a:r>
              <a:rPr lang="ru-RU" sz="2000" b="1" dirty="0" smtClean="0">
                <a:solidFill>
                  <a:schemeClr val="bg1"/>
                </a:solidFill>
              </a:rPr>
              <a:t>неотъемлемым </a:t>
            </a:r>
            <a:r>
              <a:rPr lang="ru-RU" sz="2000" b="1" dirty="0">
                <a:solidFill>
                  <a:schemeClr val="bg1"/>
                </a:solidFill>
              </a:rPr>
              <a:t>компонентом пользовательского интерфейса.</a:t>
            </a:r>
          </a:p>
        </p:txBody>
      </p:sp>
      <p:pic>
        <p:nvPicPr>
          <p:cNvPr id="3" name="Picture 8" descr="notes_413_screen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72264" y="1142984"/>
            <a:ext cx="2283823" cy="2643182"/>
          </a:xfrm>
          <a:prstGeom prst="rect">
            <a:avLst/>
          </a:prstGeom>
          <a:noFill/>
          <a:effectLst>
            <a:outerShdw blurRad="50800" dist="165100" dir="2940000" algn="l" rotWithShape="0">
              <a:prstClr val="black">
                <a:alpha val="42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357166"/>
            <a:ext cx="2430152" cy="523220"/>
          </a:xfrm>
          <a:prstGeom prst="rect">
            <a:avLst/>
          </a:prstGeom>
          <a:noFill/>
          <a:effectLst>
            <a:outerShdw blurRad="50800" dist="139700" dir="2700000" algn="tl" rotWithShape="0">
              <a:prstClr val="black">
                <a:alpha val="58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CRT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дисплей 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388" y="357166"/>
            <a:ext cx="2389500" cy="523220"/>
          </a:xfrm>
          <a:prstGeom prst="rect">
            <a:avLst/>
          </a:prstGeom>
          <a:noFill/>
          <a:effectLst>
            <a:outerShdw blurRad="50800" dist="139700" dir="2700000" algn="tl" rotWithShape="0">
              <a:prstClr val="black">
                <a:alpha val="58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LCD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монитор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Преподаватель\Рабочий стол\фото устр вв-выв\дисплей1 копия.gif"/>
          <p:cNvPicPr>
            <a:picLocks noChangeAspect="1" noChangeArrowheads="1"/>
          </p:cNvPicPr>
          <p:nvPr/>
        </p:nvPicPr>
        <p:blipFill>
          <a:blip r:embed="rId4" cstate="print"/>
          <a:srcRect r="4444"/>
          <a:stretch>
            <a:fillRect/>
          </a:stretch>
        </p:blipFill>
        <p:spPr bwMode="auto">
          <a:xfrm>
            <a:off x="0" y="1071546"/>
            <a:ext cx="3143272" cy="2780010"/>
          </a:xfrm>
          <a:prstGeom prst="rect">
            <a:avLst/>
          </a:prstGeom>
          <a:noFill/>
        </p:spPr>
      </p:pic>
      <p:pic>
        <p:nvPicPr>
          <p:cNvPr id="6147" name="Picture 3" descr="C:\Documents and Settings\Преподаватель\Рабочий стол\фото устр вв-выв\проектор2 копия.gif"/>
          <p:cNvPicPr>
            <a:picLocks noChangeAspect="1" noChangeArrowheads="1"/>
          </p:cNvPicPr>
          <p:nvPr/>
        </p:nvPicPr>
        <p:blipFill>
          <a:blip r:embed="rId5" cstate="print"/>
          <a:srcRect l="3651" t="20893" r="3245" b="18863"/>
          <a:stretch>
            <a:fillRect/>
          </a:stretch>
        </p:blipFill>
        <p:spPr bwMode="auto">
          <a:xfrm>
            <a:off x="3643306" y="1857364"/>
            <a:ext cx="2552285" cy="165147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29058" y="428604"/>
            <a:ext cx="1646476" cy="954107"/>
          </a:xfrm>
          <a:prstGeom prst="rect">
            <a:avLst/>
          </a:prstGeom>
          <a:noFill/>
          <a:effectLst>
            <a:outerShdw blurRad="50800" dist="139700" dir="2700000" algn="tl" rotWithShape="0">
              <a:prstClr val="black">
                <a:alpha val="58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Overhead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проектор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85720" y="1428736"/>
            <a:ext cx="8643998" cy="5072098"/>
            <a:chOff x="384" y="1248"/>
            <a:chExt cx="5184" cy="26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AutoShape 6"/>
            <p:cNvSpPr>
              <a:spLocks noChangeArrowheads="1"/>
            </p:cNvSpPr>
            <p:nvPr/>
          </p:nvSpPr>
          <p:spPr bwMode="auto">
            <a:xfrm>
              <a:off x="2304" y="1248"/>
              <a:ext cx="1181" cy="26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50588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90603"/>
                  </a:solidFill>
                </a:rPr>
                <a:t>Виды дисплеев</a:t>
              </a:r>
            </a:p>
          </p:txBody>
        </p:sp>
        <p:sp>
          <p:nvSpPr>
            <p:cNvPr id="4" name="AutoShape 7"/>
            <p:cNvSpPr>
              <a:spLocks noChangeArrowheads="1"/>
            </p:cNvSpPr>
            <p:nvPr/>
          </p:nvSpPr>
          <p:spPr bwMode="auto">
            <a:xfrm>
              <a:off x="450" y="1902"/>
              <a:ext cx="1443" cy="33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 dirty="0">
                  <a:solidFill>
                    <a:srgbClr val="090603"/>
                  </a:solidFill>
                </a:rPr>
                <a:t>По функциональному назначению</a:t>
              </a:r>
            </a:p>
          </p:txBody>
        </p:sp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>
              <a:off x="2090" y="1902"/>
              <a:ext cx="1444" cy="33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 b="1">
                  <a:solidFill>
                    <a:srgbClr val="090603"/>
                  </a:solidFill>
                </a:rPr>
                <a:t>По количеству воспроизводимых цветов</a:t>
              </a:r>
              <a:endParaRPr lang="ru-RU" sz="2400" b="1">
                <a:solidFill>
                  <a:srgbClr val="090603"/>
                </a:solidFill>
              </a:endParaRPr>
            </a:p>
          </p:txBody>
        </p:sp>
        <p:sp>
          <p:nvSpPr>
            <p:cNvPr id="6" name="AutoShape 9"/>
            <p:cNvSpPr>
              <a:spLocks noChangeArrowheads="1"/>
            </p:cNvSpPr>
            <p:nvPr/>
          </p:nvSpPr>
          <p:spPr bwMode="auto">
            <a:xfrm>
              <a:off x="3731" y="1902"/>
              <a:ext cx="1837" cy="33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 dirty="0">
                  <a:solidFill>
                    <a:srgbClr val="090603"/>
                  </a:solidFill>
                </a:rPr>
                <a:t>По физическим принципам формирования изображения</a:t>
              </a: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576" y="2430"/>
              <a:ext cx="1186" cy="30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 dirty="0">
                  <a:solidFill>
                    <a:srgbClr val="090603"/>
                  </a:solidFill>
                </a:rPr>
                <a:t>Алфавитно-цифровые</a:t>
              </a: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581" y="3013"/>
              <a:ext cx="1181" cy="198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 dirty="0">
                  <a:solidFill>
                    <a:srgbClr val="090603"/>
                  </a:solidFill>
                </a:rPr>
                <a:t>Графические</a:t>
              </a: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2287" y="2430"/>
              <a:ext cx="1181" cy="23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 dirty="0">
                  <a:solidFill>
                    <a:srgbClr val="090603"/>
                  </a:solidFill>
                </a:rPr>
                <a:t>Монохромные</a:t>
              </a: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2287" y="2992"/>
              <a:ext cx="1181" cy="219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 dirty="0">
                  <a:solidFill>
                    <a:srgbClr val="090603"/>
                  </a:solidFill>
                </a:rPr>
                <a:t>Цветные </a:t>
              </a: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96" y="2364"/>
              <a:ext cx="1641" cy="33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 dirty="0">
                  <a:solidFill>
                    <a:srgbClr val="090603"/>
                  </a:solidFill>
                </a:rPr>
                <a:t>Дисплеи на базе электронно-лучевой трубки</a:t>
              </a: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3796" y="2826"/>
              <a:ext cx="1641" cy="33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 dirty="0">
                  <a:solidFill>
                    <a:srgbClr val="090603"/>
                  </a:solidFill>
                </a:rPr>
                <a:t>Жидкокристаллические </a:t>
              </a:r>
              <a:br>
                <a:rPr lang="ru-RU" sz="1400" b="1" dirty="0">
                  <a:solidFill>
                    <a:srgbClr val="090603"/>
                  </a:solidFill>
                </a:rPr>
              </a:br>
              <a:r>
                <a:rPr lang="ru-RU" sz="1400" b="1" dirty="0">
                  <a:solidFill>
                    <a:srgbClr val="090603"/>
                  </a:solidFill>
                </a:rPr>
                <a:t>панели</a:t>
              </a: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3796" y="3288"/>
              <a:ext cx="1641" cy="33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 dirty="0">
                  <a:solidFill>
                    <a:srgbClr val="090603"/>
                  </a:solidFill>
                </a:rPr>
                <a:t>Дисплеи на плазменных (газоразрядных) панелях</a:t>
              </a: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3792" y="3744"/>
              <a:ext cx="1641" cy="198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 dirty="0">
                  <a:solidFill>
                    <a:srgbClr val="090603"/>
                  </a:solidFill>
                </a:rPr>
                <a:t>Светодиодные матрицы</a:t>
              </a:r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 flipH="1">
              <a:off x="1303" y="1536"/>
              <a:ext cx="1577" cy="3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 flipH="1">
              <a:off x="2878" y="1536"/>
              <a:ext cx="2" cy="3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2880" y="1536"/>
              <a:ext cx="1572" cy="3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1106" y="2232"/>
              <a:ext cx="0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H="1">
              <a:off x="384" y="2298"/>
              <a:ext cx="72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384" y="2298"/>
              <a:ext cx="0" cy="7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>
              <a:off x="384" y="3090"/>
              <a:ext cx="1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 flipV="1">
              <a:off x="384" y="2496"/>
              <a:ext cx="0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>
              <a:off x="384" y="2592"/>
              <a:ext cx="1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27"/>
            <p:cNvSpPr>
              <a:spLocks noChangeShapeType="1"/>
            </p:cNvSpPr>
            <p:nvPr/>
          </p:nvSpPr>
          <p:spPr bwMode="auto">
            <a:xfrm>
              <a:off x="2812" y="2232"/>
              <a:ext cx="0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 flipH="1">
              <a:off x="2090" y="2298"/>
              <a:ext cx="72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29"/>
            <p:cNvSpPr>
              <a:spLocks noChangeShapeType="1"/>
            </p:cNvSpPr>
            <p:nvPr/>
          </p:nvSpPr>
          <p:spPr bwMode="auto">
            <a:xfrm>
              <a:off x="2090" y="2298"/>
              <a:ext cx="0" cy="7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30"/>
            <p:cNvSpPr>
              <a:spLocks noChangeShapeType="1"/>
            </p:cNvSpPr>
            <p:nvPr/>
          </p:nvSpPr>
          <p:spPr bwMode="auto">
            <a:xfrm>
              <a:off x="2090" y="3090"/>
              <a:ext cx="1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31"/>
            <p:cNvSpPr>
              <a:spLocks noChangeShapeType="1"/>
            </p:cNvSpPr>
            <p:nvPr/>
          </p:nvSpPr>
          <p:spPr bwMode="auto">
            <a:xfrm>
              <a:off x="2090" y="2496"/>
              <a:ext cx="1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Line 32"/>
            <p:cNvSpPr>
              <a:spLocks noChangeShapeType="1"/>
            </p:cNvSpPr>
            <p:nvPr/>
          </p:nvSpPr>
          <p:spPr bwMode="auto">
            <a:xfrm>
              <a:off x="4584" y="2232"/>
              <a:ext cx="0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Line 33"/>
            <p:cNvSpPr>
              <a:spLocks noChangeShapeType="1"/>
            </p:cNvSpPr>
            <p:nvPr/>
          </p:nvSpPr>
          <p:spPr bwMode="auto">
            <a:xfrm flipH="1">
              <a:off x="3665" y="2298"/>
              <a:ext cx="9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 flipH="1">
              <a:off x="3648" y="2298"/>
              <a:ext cx="17" cy="15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3665" y="2496"/>
              <a:ext cx="13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Line 36"/>
            <p:cNvSpPr>
              <a:spLocks noChangeShapeType="1"/>
            </p:cNvSpPr>
            <p:nvPr/>
          </p:nvSpPr>
          <p:spPr bwMode="auto">
            <a:xfrm>
              <a:off x="3665" y="2958"/>
              <a:ext cx="13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3665" y="3420"/>
              <a:ext cx="13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3648" y="3840"/>
              <a:ext cx="13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2285984" y="357166"/>
            <a:ext cx="4447051" cy="523220"/>
          </a:xfrm>
          <a:prstGeom prst="rect">
            <a:avLst/>
          </a:prstGeom>
          <a:noFill/>
          <a:effectLst>
            <a:outerShdw blurRad="50800" dist="139700" dir="2700000" algn="tl" rotWithShape="0">
              <a:prstClr val="black">
                <a:alpha val="58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мониторов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Documents and Settings\Преподаватель\Рабочий стол\фото устр вв-выв\дисплей2 копия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57158" y="785794"/>
            <a:ext cx="1749339" cy="1406510"/>
          </a:xfrm>
          <a:prstGeom prst="rect">
            <a:avLst/>
          </a:prstGeom>
          <a:noFill/>
        </p:spPr>
      </p:pic>
      <p:pic>
        <p:nvPicPr>
          <p:cNvPr id="44" name="Picture 8" descr="notes_413_screen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86644" y="642918"/>
            <a:ext cx="1355129" cy="1568358"/>
          </a:xfrm>
          <a:prstGeom prst="rect">
            <a:avLst/>
          </a:prstGeom>
          <a:noFill/>
          <a:effectLst>
            <a:outerShdw blurRad="50800" dist="165100" dir="2940000" algn="l" rotWithShape="0">
              <a:prstClr val="black">
                <a:alpha val="42000"/>
              </a:prstClr>
            </a:outerShdw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28596" y="357166"/>
            <a:ext cx="77755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Печатающие устройства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устройства, при помощи которых можно получить «твёрдую» копию документа на бумаге, картоне, прозрачной плёнке или другом носителе информации.</a:t>
            </a:r>
          </a:p>
        </p:txBody>
      </p:sp>
      <p:pic>
        <p:nvPicPr>
          <p:cNvPr id="4099" name="Picture 3" descr="C:\Documents and Settings\Преподаватель\Рабочий стол\Безиени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786322"/>
            <a:ext cx="2024077" cy="1518058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85720" y="1500174"/>
            <a:ext cx="617697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533400">
              <a:spcBef>
                <a:spcPct val="50000"/>
              </a:spcBef>
              <a:buClr>
                <a:srgbClr val="008000"/>
              </a:buClr>
              <a:tabLst>
                <a:tab pos="533400" algn="l"/>
              </a:tabLst>
            </a:pPr>
            <a:r>
              <a:rPr lang="en-US" sz="2000" b="1" dirty="0" smtClean="0">
                <a:solidFill>
                  <a:srgbClr val="FFFF00"/>
                </a:solidFill>
              </a:rPr>
              <a:t>&gt;&gt; </a:t>
            </a:r>
            <a:r>
              <a:rPr lang="ru-RU" sz="2000" b="1" dirty="0" smtClean="0">
                <a:solidFill>
                  <a:srgbClr val="FFFF00"/>
                </a:solidFill>
              </a:rPr>
              <a:t>ПРИНТЕРЫ</a:t>
            </a:r>
            <a:endParaRPr lang="ru-RU" sz="2000" b="1" dirty="0">
              <a:solidFill>
                <a:srgbClr val="FFFF00"/>
              </a:solidFill>
            </a:endParaRPr>
          </a:p>
          <a:p>
            <a:pPr indent="533400">
              <a:spcBef>
                <a:spcPct val="50000"/>
              </a:spcBef>
              <a:buClr>
                <a:srgbClr val="008000"/>
              </a:buClr>
              <a:tabLst>
                <a:tab pos="533400" algn="l"/>
              </a:tabLst>
            </a:pPr>
            <a:r>
              <a:rPr lang="en-US" sz="2000" b="1" dirty="0" smtClean="0">
                <a:solidFill>
                  <a:srgbClr val="FFFF00"/>
                </a:solidFill>
              </a:rPr>
              <a:t>&gt;&gt; </a:t>
            </a:r>
            <a:r>
              <a:rPr lang="ru-RU" sz="2000" b="1" dirty="0" smtClean="0">
                <a:solidFill>
                  <a:srgbClr val="FFFF00"/>
                </a:solidFill>
              </a:rPr>
              <a:t>ФАКСЫ</a:t>
            </a:r>
            <a:endParaRPr lang="ru-RU" sz="2000" b="1" dirty="0">
              <a:solidFill>
                <a:srgbClr val="FFFF00"/>
              </a:solidFill>
            </a:endParaRPr>
          </a:p>
          <a:p>
            <a:pPr indent="533400">
              <a:spcBef>
                <a:spcPct val="50000"/>
              </a:spcBef>
              <a:buClr>
                <a:srgbClr val="008000"/>
              </a:buClr>
              <a:tabLst>
                <a:tab pos="533400" algn="l"/>
              </a:tabLst>
            </a:pPr>
            <a:r>
              <a:rPr lang="en-US" sz="2000" b="1" dirty="0" smtClean="0">
                <a:solidFill>
                  <a:srgbClr val="FFFF00"/>
                </a:solidFill>
              </a:rPr>
              <a:t>&gt;&gt; </a:t>
            </a:r>
            <a:r>
              <a:rPr lang="ru-RU" sz="2000" b="1" dirty="0" smtClean="0">
                <a:solidFill>
                  <a:srgbClr val="FFFF00"/>
                </a:solidFill>
              </a:rPr>
              <a:t>КОПИРЫ</a:t>
            </a:r>
            <a:endParaRPr lang="ru-RU" sz="2000" b="1" dirty="0">
              <a:solidFill>
                <a:srgbClr val="FFFF00"/>
              </a:solidFill>
            </a:endParaRPr>
          </a:p>
          <a:p>
            <a:pPr indent="533400">
              <a:spcBef>
                <a:spcPct val="50000"/>
              </a:spcBef>
              <a:buClr>
                <a:srgbClr val="008000"/>
              </a:buClr>
              <a:tabLst>
                <a:tab pos="533400" algn="l"/>
              </a:tabLst>
            </a:pPr>
            <a:r>
              <a:rPr lang="en-US" sz="2000" b="1" dirty="0" smtClean="0">
                <a:solidFill>
                  <a:srgbClr val="FFFF00"/>
                </a:solidFill>
              </a:rPr>
              <a:t>&gt;&gt; </a:t>
            </a:r>
            <a:r>
              <a:rPr lang="ru-RU" sz="2000" b="1" dirty="0" smtClean="0">
                <a:solidFill>
                  <a:srgbClr val="FFFF00"/>
                </a:solidFill>
              </a:rPr>
              <a:t>МНОГОФУНКЦИОНАЛЬНЫЕ </a:t>
            </a:r>
            <a:r>
              <a:rPr lang="ru-RU" sz="2000" b="1" dirty="0">
                <a:solidFill>
                  <a:srgbClr val="FFFF00"/>
                </a:solidFill>
              </a:rPr>
              <a:t>УСТРОЙСТВА</a:t>
            </a:r>
          </a:p>
          <a:p>
            <a:pPr indent="533400">
              <a:spcBef>
                <a:spcPct val="50000"/>
              </a:spcBef>
              <a:buClr>
                <a:srgbClr val="008000"/>
              </a:buClr>
              <a:tabLst>
                <a:tab pos="533400" algn="l"/>
              </a:tabLst>
            </a:pPr>
            <a:r>
              <a:rPr lang="en-US" sz="2000" b="1" dirty="0" smtClean="0">
                <a:solidFill>
                  <a:srgbClr val="FFFF00"/>
                </a:solidFill>
              </a:rPr>
              <a:t>&gt;&gt; </a:t>
            </a:r>
            <a:r>
              <a:rPr lang="ru-RU" sz="2000" b="1" dirty="0" smtClean="0">
                <a:solidFill>
                  <a:srgbClr val="FFFF00"/>
                </a:solidFill>
              </a:rPr>
              <a:t>ПЛОТТЕРЫ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076" name="Picture 4" descr="C:\Documents and Settings\Преподаватель\Рабочий стол\фото устр вв-выв\факс копия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214422"/>
            <a:ext cx="2234529" cy="1984262"/>
          </a:xfrm>
          <a:prstGeom prst="rect">
            <a:avLst/>
          </a:prstGeom>
          <a:noFill/>
        </p:spPr>
      </p:pic>
      <p:pic>
        <p:nvPicPr>
          <p:cNvPr id="3077" name="Picture 5" descr="C:\Documents and Settings\Преподаватель\Рабочий стол\фото устр вв-выв\12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286124"/>
            <a:ext cx="3508378" cy="3481129"/>
          </a:xfrm>
          <a:prstGeom prst="rect">
            <a:avLst/>
          </a:prstGeom>
          <a:noFill/>
        </p:spPr>
      </p:pic>
      <p:pic>
        <p:nvPicPr>
          <p:cNvPr id="11" name="Picture 2" descr="C:\Documents and Settings\Преподаватель\Рабочий стол\Безимени-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936899"/>
            <a:ext cx="1956836" cy="184955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Овал 101"/>
          <p:cNvSpPr/>
          <p:nvPr/>
        </p:nvSpPr>
        <p:spPr>
          <a:xfrm rot="5807277">
            <a:off x="260503" y="5715682"/>
            <a:ext cx="357190" cy="214314"/>
          </a:xfrm>
          <a:prstGeom prst="ellipse">
            <a:avLst/>
          </a:prstGeom>
          <a:noFill/>
          <a:ln w="63500" cap="rnd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50800" dist="38100" dir="10800000" algn="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Блок-схема: перфолента 61"/>
          <p:cNvSpPr/>
          <p:nvPr/>
        </p:nvSpPr>
        <p:spPr>
          <a:xfrm rot="14566590" flipV="1">
            <a:off x="1260676" y="1611145"/>
            <a:ext cx="4038375" cy="4014018"/>
          </a:xfrm>
          <a:prstGeom prst="flowChartPunchedTape">
            <a:avLst/>
          </a:prstGeom>
          <a:solidFill>
            <a:schemeClr val="bg1"/>
          </a:solidFill>
          <a:ln>
            <a:noFill/>
          </a:ln>
          <a:effectLst>
            <a:outerShdw blurRad="50800" dist="241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1234</a:t>
            </a:r>
            <a:r>
              <a:rPr lang="en-US" dirty="0" smtClean="0">
                <a:solidFill>
                  <a:schemeClr val="tx1"/>
                </a:solidFill>
              </a:rPr>
              <a:t>567890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ABCDEFG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4618221" y="2858162"/>
            <a:ext cx="1071570" cy="1071570"/>
            <a:chOff x="2285984" y="3929066"/>
            <a:chExt cx="1500198" cy="1357322"/>
          </a:xfrm>
          <a:gradFill flip="none" rotWithShape="1">
            <a:gsLst>
              <a:gs pos="50000">
                <a:srgbClr val="777777"/>
              </a:gs>
              <a:gs pos="75000">
                <a:schemeClr val="tx1">
                  <a:lumMod val="65000"/>
                  <a:lumOff val="35000"/>
                </a:schemeClr>
              </a:gs>
            </a:gsLst>
            <a:lin ang="2700000" scaled="1"/>
            <a:tileRect/>
          </a:gradFill>
          <a:effectLst>
            <a:outerShdw blurRad="50800" dist="88900" dir="5580000" algn="l" rotWithShape="0">
              <a:prstClr val="black">
                <a:alpha val="40000"/>
              </a:prstClr>
            </a:outerShdw>
          </a:effectLst>
        </p:grpSpPr>
        <p:sp>
          <p:nvSpPr>
            <p:cNvPr id="44" name="Овал 43"/>
            <p:cNvSpPr/>
            <p:nvPr/>
          </p:nvSpPr>
          <p:spPr>
            <a:xfrm>
              <a:off x="2285984" y="4643446"/>
              <a:ext cx="1500198" cy="64294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Блок-схема: магнитный диск 44"/>
            <p:cNvSpPr/>
            <p:nvPr/>
          </p:nvSpPr>
          <p:spPr>
            <a:xfrm>
              <a:off x="2571736" y="4071942"/>
              <a:ext cx="928694" cy="1071570"/>
            </a:xfrm>
            <a:prstGeom prst="flowChartMagneticDisk">
              <a:avLst/>
            </a:prstGeom>
            <a:gradFill>
              <a:gsLst>
                <a:gs pos="48000">
                  <a:schemeClr val="tx1"/>
                </a:gs>
                <a:gs pos="100000">
                  <a:srgbClr val="7F7F7F"/>
                </a:gs>
              </a:gsLst>
              <a:lin ang="27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2285984" y="3929066"/>
              <a:ext cx="1500198" cy="64294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786050" y="4143380"/>
              <a:ext cx="509590" cy="214314"/>
            </a:xfrm>
            <a:prstGeom prst="ellipse">
              <a:avLst/>
            </a:prstGeom>
            <a:gradFill>
              <a:gsLst>
                <a:gs pos="96000">
                  <a:schemeClr val="tx1"/>
                </a:gs>
                <a:gs pos="3600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t="100000"/>
              </a:path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2" name="Параллелограмм 41"/>
          <p:cNvSpPr/>
          <p:nvPr/>
        </p:nvSpPr>
        <p:spPr>
          <a:xfrm rot="9279098">
            <a:off x="1015443" y="4151989"/>
            <a:ext cx="4111407" cy="420901"/>
          </a:xfrm>
          <a:prstGeom prst="parallelogram">
            <a:avLst>
              <a:gd name="adj" fmla="val 4888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760569" y="4572674"/>
            <a:ext cx="1071570" cy="1143008"/>
            <a:chOff x="2285984" y="3929066"/>
            <a:chExt cx="1500198" cy="1357322"/>
          </a:xfrm>
          <a:gradFill flip="none" rotWithShape="1">
            <a:gsLst>
              <a:gs pos="50000">
                <a:srgbClr val="777777"/>
              </a:gs>
              <a:gs pos="75000">
                <a:schemeClr val="tx1">
                  <a:lumMod val="65000"/>
                  <a:lumOff val="35000"/>
                </a:schemeClr>
              </a:gs>
            </a:gsLst>
            <a:lin ang="2700000" scaled="1"/>
            <a:tileRect/>
          </a:gradFill>
          <a:effectLst>
            <a:outerShdw blurRad="50800" dist="88900" dir="5580000" algn="l" rotWithShape="0">
              <a:prstClr val="black">
                <a:alpha val="40000"/>
              </a:prstClr>
            </a:outerShdw>
          </a:effectLst>
        </p:grpSpPr>
        <p:sp>
          <p:nvSpPr>
            <p:cNvPr id="6" name="Овал 5"/>
            <p:cNvSpPr/>
            <p:nvPr/>
          </p:nvSpPr>
          <p:spPr>
            <a:xfrm>
              <a:off x="2285984" y="4643446"/>
              <a:ext cx="1500198" cy="64294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Блок-схема: магнитный диск 2"/>
            <p:cNvSpPr/>
            <p:nvPr/>
          </p:nvSpPr>
          <p:spPr>
            <a:xfrm>
              <a:off x="2571736" y="4071942"/>
              <a:ext cx="928694" cy="1071570"/>
            </a:xfrm>
            <a:prstGeom prst="flowChartMagneticDisk">
              <a:avLst/>
            </a:prstGeom>
            <a:gradFill>
              <a:gsLst>
                <a:gs pos="54000">
                  <a:schemeClr val="tx1"/>
                </a:gs>
                <a:gs pos="93000">
                  <a:srgbClr val="7F7F7F"/>
                </a:gs>
              </a:gsLst>
              <a:lin ang="27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2285984" y="3929066"/>
              <a:ext cx="1500198" cy="64294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2786050" y="4143380"/>
              <a:ext cx="509590" cy="214314"/>
            </a:xfrm>
            <a:prstGeom prst="ellipse">
              <a:avLst/>
            </a:prstGeom>
            <a:gradFill>
              <a:gsLst>
                <a:gs pos="96000">
                  <a:schemeClr val="tx1"/>
                </a:gs>
                <a:gs pos="3600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t="100000"/>
              </a:path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3" name="Дуга 72"/>
          <p:cNvSpPr/>
          <p:nvPr/>
        </p:nvSpPr>
        <p:spPr>
          <a:xfrm>
            <a:off x="2332205" y="1572279"/>
            <a:ext cx="1714512" cy="2286016"/>
          </a:xfrm>
          <a:prstGeom prst="arc">
            <a:avLst>
              <a:gd name="adj1" fmla="val 17735159"/>
              <a:gd name="adj2" fmla="val 417618"/>
            </a:avLst>
          </a:prstGeom>
          <a:ln w="38100">
            <a:solidFill>
              <a:srgbClr val="FF0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 rot="5400000" flipH="1" flipV="1">
            <a:off x="2010734" y="1679435"/>
            <a:ext cx="2500330" cy="542928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rot="5400000" flipH="1" flipV="1">
            <a:off x="2010734" y="1955663"/>
            <a:ext cx="2500330" cy="542928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Овал 96"/>
          <p:cNvSpPr/>
          <p:nvPr/>
        </p:nvSpPr>
        <p:spPr>
          <a:xfrm>
            <a:off x="903445" y="4644112"/>
            <a:ext cx="785818" cy="357190"/>
          </a:xfrm>
          <a:prstGeom prst="ellipse">
            <a:avLst/>
          </a:prstGeom>
          <a:noFill/>
          <a:ln w="63500" cap="rnd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4761097" y="2929600"/>
            <a:ext cx="785818" cy="357190"/>
          </a:xfrm>
          <a:prstGeom prst="ellipse">
            <a:avLst/>
          </a:prstGeom>
          <a:noFill/>
          <a:ln w="63500" cap="rnd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 rot="5807277">
            <a:off x="280861" y="5727096"/>
            <a:ext cx="357190" cy="214314"/>
          </a:xfrm>
          <a:prstGeom prst="ellipse">
            <a:avLst/>
          </a:prstGeom>
          <a:noFill/>
          <a:ln w="63500" cap="rnd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50800" dist="38100" dir="10800000" algn="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 rot="5807277">
            <a:off x="5806804" y="3226100"/>
            <a:ext cx="357190" cy="214314"/>
          </a:xfrm>
          <a:prstGeom prst="ellipse">
            <a:avLst/>
          </a:prstGeom>
          <a:noFill/>
          <a:ln w="63500" cap="rnd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50800" dist="38100" dir="10800000" algn="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 rot="5807277">
            <a:off x="5806804" y="3226100"/>
            <a:ext cx="357190" cy="214314"/>
          </a:xfrm>
          <a:prstGeom prst="ellipse">
            <a:avLst/>
          </a:prstGeom>
          <a:noFill/>
          <a:ln w="63500" cap="rnd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50800" dist="38100" dir="10800000" algn="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Скругленный прямоугольник 104"/>
          <p:cNvSpPr/>
          <p:nvPr/>
        </p:nvSpPr>
        <p:spPr>
          <a:xfrm rot="21316128">
            <a:off x="3572127" y="4026577"/>
            <a:ext cx="642601" cy="641968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3000">
                <a:srgbClr val="1F1F1F"/>
              </a:gs>
              <a:gs pos="51000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2700000" scaled="0"/>
            <a:tileRect/>
          </a:gradFill>
          <a:scene3d>
            <a:camera prst="orthographicFront">
              <a:rot lat="2400000" lon="19804432" rev="21593999"/>
            </a:camera>
            <a:lightRig rig="threePt" dir="t">
              <a:rot lat="0" lon="0" rev="1800000"/>
            </a:lightRig>
          </a:scene3d>
          <a:sp3d z="50800" extrusionH="76200" prstMaterial="metal">
            <a:bevelT w="139700" prst="cross"/>
            <a:bevelB prst="relaxedInset"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7" name="Прямая со стрелкой 116"/>
          <p:cNvCxnSpPr/>
          <p:nvPr/>
        </p:nvCxnSpPr>
        <p:spPr>
          <a:xfrm flipV="1">
            <a:off x="2617957" y="5072741"/>
            <a:ext cx="857256" cy="42862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Овальная выноска 118"/>
          <p:cNvSpPr/>
          <p:nvPr/>
        </p:nvSpPr>
        <p:spPr>
          <a:xfrm>
            <a:off x="6500826" y="4500570"/>
            <a:ext cx="2286016" cy="2214578"/>
          </a:xfrm>
          <a:prstGeom prst="wedgeEllipseCallout">
            <a:avLst>
              <a:gd name="adj1" fmla="val -162347"/>
              <a:gd name="adj2" fmla="val -53094"/>
            </a:avLst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Documents and Settings\Преподаватель\Рабочий стол\Безымянный копия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466283"/>
            <a:ext cx="2500330" cy="2391717"/>
          </a:xfrm>
          <a:prstGeom prst="rect">
            <a:avLst/>
          </a:prstGeom>
          <a:noFill/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4932040" y="188640"/>
            <a:ext cx="392905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Матричные принтеры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появились одними из первых. В них печатающая головка, снабженная иглами пробивала специальную окрашенную ленту, после чего каждая иголка оставляла точку на листе бумаги. 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6156176" y="2786058"/>
            <a:ext cx="27020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Головка выполняла проход за проходом как бы «набивая» текст на движущийся лист. 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" name="Picture 2" descr="C:\Documents and Settings\Преподаватель\Рабочий стол\Безни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2214578" cy="1831141"/>
          </a:xfrm>
          <a:prstGeom prst="rect">
            <a:avLst/>
          </a:prstGeom>
          <a:noFill/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3" name="Овал 122"/>
          <p:cNvSpPr/>
          <p:nvPr/>
        </p:nvSpPr>
        <p:spPr>
          <a:xfrm>
            <a:off x="6786578" y="5357826"/>
            <a:ext cx="71438" cy="1428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6929454" y="5214950"/>
            <a:ext cx="71438" cy="1428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6938978" y="5429264"/>
            <a:ext cx="61914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6786578" y="5572140"/>
            <a:ext cx="61914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Овал 128"/>
          <p:cNvSpPr/>
          <p:nvPr/>
        </p:nvSpPr>
        <p:spPr>
          <a:xfrm>
            <a:off x="7286644" y="4857760"/>
            <a:ext cx="61914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7143768" y="5000636"/>
            <a:ext cx="61914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4000496" y="6072206"/>
            <a:ext cx="2143140" cy="357190"/>
          </a:xfrm>
          <a:prstGeom prst="wedgeRoundRectCallout">
            <a:avLst>
              <a:gd name="adj1" fmla="val -103033"/>
              <a:gd name="adj2" fmla="val -544235"/>
              <a:gd name="adj3" fmla="val 16667"/>
            </a:avLst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Лента с чернилами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650</Words>
  <Application>Microsoft Office PowerPoint</Application>
  <PresentationFormat>Экран (4:3)</PresentationFormat>
  <Paragraphs>118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Школа №32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 А.И.</dc:creator>
  <cp:lastModifiedBy>Светлана</cp:lastModifiedBy>
  <cp:revision>45</cp:revision>
  <dcterms:created xsi:type="dcterms:W3CDTF">2009-04-23T14:46:26Z</dcterms:created>
  <dcterms:modified xsi:type="dcterms:W3CDTF">2011-11-07T10:17:21Z</dcterms:modified>
</cp:coreProperties>
</file>