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64" r:id="rId3"/>
    <p:sldId id="276" r:id="rId4"/>
    <p:sldId id="266" r:id="rId5"/>
    <p:sldId id="282" r:id="rId6"/>
    <p:sldId id="284" r:id="rId7"/>
    <p:sldId id="283" r:id="rId8"/>
    <p:sldId id="269" r:id="rId9"/>
    <p:sldId id="281" r:id="rId10"/>
    <p:sldId id="270" r:id="rId11"/>
    <p:sldId id="285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4" d="100"/>
          <a:sy n="94" d="100"/>
        </p:scale>
        <p:origin x="-384" y="-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t>09.09.2016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09.09.2016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09.09.2016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09.09.2016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t>09.09.2016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09.09.2016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09.09.2016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09.09.2016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09.09.2016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09.09.2016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noProof="0" smtClean="0"/>
              <a:t>Чтобы добавить рисунок, перетащите его на заполнитель или щелкните значок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09.09.2016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09.09.2016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ubopitnie.ru/wp-content/uploads/2014/07/perya.jpg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lubopitnie.ru/wp-content/uploads/2014/07/zazhigalshhik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lubopitnie.ru/wp-content/uploads/2014/07/nosilki-e1404496073939.jpg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lubopitnie.ru/wp-content/uploads/2014/07/burlaki.jpg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lubopitnie.ru/wp-content/uploads/2014/07/mashinistka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://lubopitnie.ru/wp-content/uploads/2014/07/telefonistki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4612" y="1498601"/>
            <a:ext cx="7796345" cy="3298825"/>
          </a:xfrm>
        </p:spPr>
        <p:txBody>
          <a:bodyPr>
            <a:normAutofit/>
          </a:bodyPr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>
                <a:solidFill>
                  <a:srgbClr val="374C81"/>
                </a:solidFill>
                <a:latin typeface="Comic Sans MS"/>
                <a:cs typeface="Comic Sans MS"/>
              </a:rPr>
              <a:t>Исчезнувшие профессии</a:t>
            </a:r>
            <a:endParaRPr lang="ru-RU" sz="7200" b="0" i="0" baseline="0" dirty="0">
              <a:solidFill>
                <a:srgbClr val="374C8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5867400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b="1" dirty="0" smtClean="0">
                <a:latin typeface="Comic Sans MS" pitchFamily="66" charset="0"/>
              </a:rPr>
              <a:t>Как Вы считаете, какие профессии в разные исторические эпохи были популярными и престижными, а какие нет? Что поменялось в течение времени?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Как Вы считаете, какие профессии в скором времени могут стать исчезающими?</a:t>
            </a: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/>
          <a:lstStyle/>
          <a:p>
            <a:pPr algn="l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4400" b="0" i="0" baseline="0" dirty="0" smtClean="0">
                <a:solidFill>
                  <a:srgbClr val="374C81"/>
                </a:solidFill>
                <a:latin typeface="Comic Sans MS"/>
                <a:ea typeface="+mj-ea"/>
                <a:cs typeface="Comic Sans MS"/>
              </a:rPr>
              <a:t>Исчезновение профессий</a:t>
            </a:r>
            <a:endParaRPr lang="ru-RU" sz="4400" b="0" i="0" baseline="0" dirty="0">
              <a:solidFill>
                <a:srgbClr val="374C81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60412" y="1143000"/>
            <a:ext cx="10690754" cy="5486400"/>
          </a:xfrm>
        </p:spPr>
        <p:txBody>
          <a:bodyPr>
            <a:normAutofit fontScale="92500" lnSpcReduction="10000"/>
          </a:bodyPr>
          <a:lstStyle/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ru-RU" dirty="0">
                <a:latin typeface="Comic Sans MS"/>
                <a:cs typeface="Comic Sans MS"/>
              </a:rPr>
              <a:t>Многие профессии уходят в далекое прошлое и в жизни современного общества оказываются совершенно ненужными, а причиной этому выступает быстрое развитие науки и техники, появление машин, способных заменить ручной труд человека, избавить от тяжелых нагрузок, увеличить производительность процессов. 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ru-RU" dirty="0">
                <a:latin typeface="Comic Sans MS"/>
                <a:cs typeface="Comic Sans MS"/>
              </a:rPr>
              <a:t>Исчезновение профессий – нормально ли это? Если рассуждать логически, становится понятно, что такие процессы в структуре профессий вполне закономерны. Ни в коем случае не стоит воспринимать исчезновение профессий как некий деструктивный фактор, в результате которого множество людей становятся безработными. Важно помнить, что старые профессии, которые исчезли, обязательно меняются новыми специальностями, более современными, актуальными и востребованными для общественного строя. Иногда идёт прямая замена ремесла, например, древняя профессия медника перерождается в профессию </a:t>
            </a:r>
            <a:r>
              <a:rPr lang="ru-RU" dirty="0" err="1">
                <a:latin typeface="Comic Sans MS"/>
                <a:cs typeface="Comic Sans MS"/>
              </a:rPr>
              <a:t>электрогазосварщика</a:t>
            </a:r>
            <a:r>
              <a:rPr lang="ru-RU" dirty="0">
                <a:latin typeface="Comic Sans MS"/>
                <a:cs typeface="Comic Sans MS"/>
              </a:rPr>
              <a:t>, когда-то популярная работа разносчика газет становится всё менее востребованной, а на её место можно поставить появившуюся недавно работу промоутера. </a:t>
            </a:r>
            <a:endParaRPr lang="ru-RU" sz="2400" b="0" i="0" dirty="0">
              <a:solidFill>
                <a:srgbClr val="374C8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2" y="228600"/>
            <a:ext cx="8001000" cy="6146800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latin typeface="Comic Sans MS"/>
                <a:cs typeface="Comic Sans MS"/>
              </a:rPr>
              <a:t>В Древнем Риме существовала не очень приятная профессия </a:t>
            </a:r>
            <a:r>
              <a:rPr lang="ru-RU" sz="2400" b="1" dirty="0" err="1">
                <a:latin typeface="Comic Sans MS"/>
                <a:cs typeface="Comic Sans MS"/>
              </a:rPr>
              <a:t>стеркорариус</a:t>
            </a:r>
            <a:r>
              <a:rPr lang="ru-RU" sz="2400" dirty="0">
                <a:latin typeface="Comic Sans MS"/>
                <a:cs typeface="Comic Sans MS"/>
              </a:rPr>
              <a:t>. Это были люди, обычно рабы, которые вывозили канализацию, которая стекла в огромный чан, находящийся под домом.</a:t>
            </a:r>
            <a:br>
              <a:rPr lang="ru-RU" sz="2400" dirty="0">
                <a:latin typeface="Comic Sans MS"/>
                <a:cs typeface="Comic Sans MS"/>
              </a:rPr>
            </a:br>
            <a:r>
              <a:rPr lang="ru-RU" sz="2400" dirty="0">
                <a:latin typeface="Comic Sans MS"/>
                <a:cs typeface="Comic Sans MS"/>
              </a:rPr>
              <a:t>В те же времена в том же Древнем Риме существовали </a:t>
            </a:r>
            <a:r>
              <a:rPr lang="ru-RU" sz="2400" b="1" dirty="0">
                <a:latin typeface="Comic Sans MS"/>
                <a:cs typeface="Comic Sans MS"/>
              </a:rPr>
              <a:t>писари проклятий</a:t>
            </a:r>
            <a:r>
              <a:rPr lang="ru-RU" sz="2400" dirty="0">
                <a:latin typeface="Comic Sans MS"/>
                <a:cs typeface="Comic Sans MS"/>
              </a:rPr>
              <a:t>. Это были люди, которые за определенную плату могли на дощечке выдолбить достаточно изощренное проклятие в адрес обидчика. Считалось, что боги обязательно это прочтут и покарают его.</a:t>
            </a:r>
            <a:br>
              <a:rPr lang="ru-RU" sz="2400" dirty="0">
                <a:latin typeface="Comic Sans MS"/>
                <a:cs typeface="Comic Sans MS"/>
              </a:rPr>
            </a:br>
            <a:r>
              <a:rPr lang="ru-RU" sz="2400" dirty="0">
                <a:latin typeface="Comic Sans MS"/>
                <a:cs typeface="Comic Sans MS"/>
              </a:rPr>
              <a:t>А вот в Древней Персии были </a:t>
            </a:r>
            <a:r>
              <a:rPr lang="ru-RU" sz="2400" b="1" dirty="0">
                <a:latin typeface="Comic Sans MS"/>
                <a:cs typeface="Comic Sans MS"/>
              </a:rPr>
              <a:t>специалисты по щекотанию пяток</a:t>
            </a:r>
            <a:r>
              <a:rPr lang="ru-RU" sz="2400" dirty="0">
                <a:latin typeface="Comic Sans MS"/>
                <a:cs typeface="Comic Sans MS"/>
              </a:rPr>
              <a:t>. У них был целый арсенал различных перышек, которыми они щекотали пятки царям и высокопоставленным особам, чтобы те пребывали в хорошем расположении духа.</a:t>
            </a:r>
            <a:br>
              <a:rPr lang="ru-RU" sz="2400" dirty="0">
                <a:latin typeface="Comic Sans MS"/>
                <a:cs typeface="Comic Sans MS"/>
              </a:rPr>
            </a:br>
            <a:endParaRPr lang="ru-RU" sz="2400" dirty="0">
              <a:latin typeface="Comic Sans MS"/>
              <a:cs typeface="Comic Sans MS"/>
            </a:endParaRPr>
          </a:p>
        </p:txBody>
      </p:sp>
      <p:pic>
        <p:nvPicPr>
          <p:cNvPr id="4" name="Рисунок 3" descr="еобычные професси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5029200"/>
            <a:ext cx="1572260" cy="1691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5612" y="457200"/>
            <a:ext cx="7365551" cy="5918200"/>
          </a:xfrm>
        </p:spPr>
        <p:txBody>
          <a:bodyPr>
            <a:noAutofit/>
          </a:bodyPr>
          <a:lstStyle/>
          <a:p>
            <a:pPr lvl="0"/>
            <a:r>
              <a:rPr lang="ru-RU" sz="2800" dirty="0">
                <a:latin typeface="Comic Sans MS"/>
                <a:cs typeface="Comic Sans MS"/>
              </a:rPr>
              <a:t>В Древнем Риме была еще очень странная специальность — </a:t>
            </a:r>
            <a:r>
              <a:rPr lang="ru-RU" sz="2800" b="1" dirty="0">
                <a:latin typeface="Comic Sans MS"/>
                <a:cs typeface="Comic Sans MS"/>
              </a:rPr>
              <a:t>похоронный клоун</a:t>
            </a:r>
            <a:r>
              <a:rPr lang="ru-RU" sz="2800" dirty="0">
                <a:latin typeface="Comic Sans MS"/>
                <a:cs typeface="Comic Sans MS"/>
              </a:rPr>
              <a:t>. Это был человек, который наряжался покойником и как умел пародировал его. На хороших актеров приходили специально посмотреть.</a:t>
            </a:r>
            <a:br>
              <a:rPr lang="ru-RU" sz="2800" dirty="0">
                <a:latin typeface="Comic Sans MS"/>
                <a:cs typeface="Comic Sans MS"/>
              </a:rPr>
            </a:br>
            <a:r>
              <a:rPr lang="ru-RU" sz="2800" dirty="0">
                <a:latin typeface="Comic Sans MS"/>
                <a:cs typeface="Comic Sans MS"/>
              </a:rPr>
              <a:t>В некоторых древних государствах существовала очень почетная профессия </a:t>
            </a:r>
            <a:r>
              <a:rPr lang="ru-RU" sz="2800" b="1" dirty="0">
                <a:latin typeface="Comic Sans MS"/>
                <a:cs typeface="Comic Sans MS"/>
              </a:rPr>
              <a:t>королевского </a:t>
            </a:r>
            <a:r>
              <a:rPr lang="ru-RU" sz="2800" b="1" dirty="0" err="1">
                <a:latin typeface="Comic Sans MS"/>
                <a:cs typeface="Comic Sans MS"/>
              </a:rPr>
              <a:t>подтиральщика</a:t>
            </a:r>
            <a:r>
              <a:rPr lang="ru-RU" sz="2800" b="1" dirty="0">
                <a:latin typeface="Comic Sans MS"/>
                <a:cs typeface="Comic Sans MS"/>
              </a:rPr>
              <a:t>. </a:t>
            </a:r>
            <a:r>
              <a:rPr lang="ru-RU" sz="2800" dirty="0">
                <a:latin typeface="Comic Sans MS"/>
                <a:cs typeface="Comic Sans MS"/>
              </a:rPr>
              <a:t>Негоже было принцу или королю касаться своей пятой точки, для этого были специально обученные люди. Кстати, очень престижная должность была!</a:t>
            </a:r>
            <a:br>
              <a:rPr lang="ru-RU" sz="2800" dirty="0">
                <a:latin typeface="Comic Sans MS"/>
                <a:cs typeface="Comic Sans MS"/>
              </a:rPr>
            </a:br>
            <a:endParaRPr lang="ru-RU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1217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455613" y="76200"/>
            <a:ext cx="5791199" cy="62484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Comic Sans MS"/>
                <a:cs typeface="Comic Sans MS"/>
              </a:rPr>
              <a:t>Зажигальщик</a:t>
            </a:r>
            <a:r>
              <a:rPr lang="ru-RU" dirty="0" smtClean="0">
                <a:latin typeface="Comic Sans MS"/>
                <a:cs typeface="Comic Sans MS"/>
              </a:rPr>
              <a:t> фонарей</a:t>
            </a:r>
            <a:br>
              <a:rPr lang="ru-RU" dirty="0" smtClean="0">
                <a:latin typeface="Comic Sans MS"/>
                <a:cs typeface="Comic Sans MS"/>
              </a:rPr>
            </a:br>
            <a:r>
              <a:rPr lang="ru-RU" dirty="0" smtClean="0">
                <a:latin typeface="Comic Sans MS"/>
                <a:cs typeface="Comic Sans MS"/>
              </a:rPr>
              <a:t/>
            </a:r>
            <a:br>
              <a:rPr lang="ru-RU" dirty="0" smtClean="0">
                <a:latin typeface="Comic Sans MS"/>
                <a:cs typeface="Comic Sans MS"/>
              </a:rPr>
            </a:br>
            <a:r>
              <a:rPr lang="ru-RU" sz="2400" dirty="0" smtClean="0">
                <a:solidFill>
                  <a:srgbClr val="374C81"/>
                </a:solidFill>
                <a:latin typeface="Comic Sans MS"/>
                <a:cs typeface="Comic Sans MS"/>
              </a:rPr>
              <a:t>Еще </a:t>
            </a:r>
            <a:r>
              <a:rPr lang="ru-RU" sz="2400" dirty="0">
                <a:solidFill>
                  <a:srgbClr val="374C81"/>
                </a:solidFill>
                <a:latin typeface="Comic Sans MS"/>
                <a:cs typeface="Comic Sans MS"/>
              </a:rPr>
              <a:t>со времен Средневековья известна профессия </a:t>
            </a:r>
            <a:r>
              <a:rPr lang="ru-RU" sz="2400" b="1" dirty="0" err="1">
                <a:solidFill>
                  <a:srgbClr val="374C81"/>
                </a:solidFill>
                <a:latin typeface="Comic Sans MS"/>
                <a:cs typeface="Comic Sans MS"/>
              </a:rPr>
              <a:t>зажигальщика</a:t>
            </a:r>
            <a:r>
              <a:rPr lang="ru-RU" sz="2400" b="1" dirty="0">
                <a:solidFill>
                  <a:srgbClr val="374C81"/>
                </a:solidFill>
                <a:latin typeface="Comic Sans MS"/>
                <a:cs typeface="Comic Sans MS"/>
              </a:rPr>
              <a:t> фонарей</a:t>
            </a:r>
            <a:r>
              <a:rPr lang="ru-RU" sz="2400" dirty="0">
                <a:solidFill>
                  <a:srgbClr val="374C81"/>
                </a:solidFill>
                <a:latin typeface="Comic Sans MS"/>
                <a:cs typeface="Comic Sans MS"/>
              </a:rPr>
              <a:t>. Когда темнело, по улицам ходили люди, в обязанность которых входило зажигать уличные фонари, а рано утром они же эти фонари гасили. Совсем недавно умерла эта профессия, когда было изобретено электричество.</a:t>
            </a:r>
            <a:br>
              <a:rPr lang="ru-RU" sz="2400" dirty="0">
                <a:solidFill>
                  <a:srgbClr val="374C81"/>
                </a:solidFill>
                <a:latin typeface="Comic Sans MS"/>
                <a:cs typeface="Comic Sans MS"/>
              </a:rPr>
            </a:br>
            <a:r>
              <a:rPr lang="ru-RU" dirty="0" smtClean="0">
                <a:latin typeface="Comic Sans MS"/>
                <a:cs typeface="Comic Sans MS"/>
              </a:rPr>
              <a:t/>
            </a:r>
            <a:br>
              <a:rPr lang="ru-RU" dirty="0" smtClean="0">
                <a:latin typeface="Comic Sans MS"/>
                <a:cs typeface="Comic Sans MS"/>
              </a:rPr>
            </a:br>
            <a:r>
              <a:rPr lang="ru-RU" dirty="0">
                <a:latin typeface="Comic Sans MS"/>
                <a:cs typeface="Comic Sans MS"/>
              </a:rPr>
              <a:t/>
            </a:r>
            <a:br>
              <a:rPr lang="ru-RU" dirty="0">
                <a:latin typeface="Comic Sans MS"/>
                <a:cs typeface="Comic Sans MS"/>
              </a:rPr>
            </a:br>
            <a:endParaRPr lang="ru-RU" dirty="0">
              <a:latin typeface="Comic Sans MS"/>
              <a:cs typeface="Comic Sans MS"/>
            </a:endParaRPr>
          </a:p>
        </p:txBody>
      </p:sp>
      <p:pic>
        <p:nvPicPr>
          <p:cNvPr id="5" name="Рисунок 4" descr="еобычные професси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609600"/>
            <a:ext cx="5382895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31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6"/>
          <p:cNvSpPr>
            <a:spLocks noGrp="1"/>
          </p:cNvSpPr>
          <p:nvPr>
            <p:ph type="title"/>
          </p:nvPr>
        </p:nvSpPr>
        <p:spPr>
          <a:xfrm>
            <a:off x="227012" y="228600"/>
            <a:ext cx="6096000" cy="6146800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latin typeface="Comic Sans MS"/>
                <a:cs typeface="Comic Sans MS"/>
              </a:rPr>
              <a:t>Работа </a:t>
            </a:r>
            <a:r>
              <a:rPr lang="ru-RU" sz="2000" b="1" dirty="0">
                <a:latin typeface="Comic Sans MS"/>
                <a:cs typeface="Comic Sans MS"/>
              </a:rPr>
              <a:t>палача</a:t>
            </a:r>
            <a:r>
              <a:rPr lang="ru-RU" sz="2000" dirty="0">
                <a:latin typeface="Comic Sans MS"/>
                <a:cs typeface="Comic Sans MS"/>
              </a:rPr>
              <a:t> — тяжелый труд. Существовали целые династии палачей. Это было связано с тем, что к этим людям относились с ужасом и неприязнью. Например, в церкви палачу разрешалось стоять позади всех, а невесту он мог выбрать только из семьи палачей. Да из другой семьи за него никто бы дочку и не отдал!</a:t>
            </a:r>
            <a:br>
              <a:rPr lang="ru-RU" sz="2000" dirty="0">
                <a:latin typeface="Comic Sans MS"/>
                <a:cs typeface="Comic Sans MS"/>
              </a:rPr>
            </a:br>
            <a:r>
              <a:rPr lang="ru-RU" sz="2000" dirty="0">
                <a:latin typeface="Comic Sans MS" pitchFamily="66" charset="0"/>
              </a:rPr>
              <a:t>В том же Древнем Риме была еще профессия </a:t>
            </a:r>
            <a:r>
              <a:rPr lang="ru-RU" sz="2000" b="1" dirty="0" err="1">
                <a:latin typeface="Comic Sans MS" pitchFamily="66" charset="0"/>
              </a:rPr>
              <a:t>уринатора</a:t>
            </a:r>
            <a:r>
              <a:rPr lang="ru-RU" sz="2000" dirty="0">
                <a:latin typeface="Comic Sans MS" pitchFamily="66" charset="0"/>
              </a:rPr>
              <a:t>. Это, переводя на современный язык, водолаз. </a:t>
            </a:r>
            <a:r>
              <a:rPr lang="ru-RU" sz="2000" dirty="0" err="1">
                <a:latin typeface="Comic Sans MS" pitchFamily="66" charset="0"/>
              </a:rPr>
              <a:t>Уринаторы</a:t>
            </a:r>
            <a:r>
              <a:rPr lang="ru-RU" sz="2000" dirty="0">
                <a:latin typeface="Comic Sans MS" pitchFamily="66" charset="0"/>
              </a:rPr>
              <a:t> ныряли на глубину, чтобы установить там строительные конструкции. Они использовали пузырь с воздухом, а к ногам привязывали грузы.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Тяжеловато приходилось </a:t>
            </a:r>
            <a:r>
              <a:rPr lang="ru-RU" sz="2000" b="1" dirty="0">
                <a:latin typeface="Comic Sans MS" pitchFamily="66" charset="0"/>
              </a:rPr>
              <a:t>носильщикам знатных лиц.</a:t>
            </a:r>
            <a:r>
              <a:rPr lang="ru-RU" sz="2000" dirty="0">
                <a:latin typeface="Comic Sans MS" pitchFamily="66" charset="0"/>
              </a:rPr>
              <a:t> Правда, обычно этим занимались рабы, но зато таких людей содержали в хороших условиях и сытно кормили</a:t>
            </a:r>
            <a:r>
              <a:rPr lang="ru-RU" sz="2000" dirty="0"/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Comic Sans MS"/>
              <a:cs typeface="Comic Sans MS"/>
            </a:endParaRPr>
          </a:p>
        </p:txBody>
      </p:sp>
      <p:pic>
        <p:nvPicPr>
          <p:cNvPr id="3" name="Рисунок 2" descr="еобычные професси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45" y="3886200"/>
            <a:ext cx="3810000" cy="2817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45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8012" y="228600"/>
            <a:ext cx="10896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omic Sans MS" pitchFamily="66" charset="0"/>
              </a:rPr>
              <a:t>Бакенщики</a:t>
            </a:r>
            <a:r>
              <a:rPr lang="ru-RU" dirty="0">
                <a:latin typeface="Comic Sans MS" pitchFamily="66" charset="0"/>
              </a:rPr>
              <a:t> – рыбаки, которые зажигали фонари на плетеных плавучих корзинах (бакены). Бакены помогали суднам ночью не столкнуться и не сесть на мель. Обязанность бакенщика заключалась в том, чтобы вечером зажечь фонарь на плавучей корзине, а утром - потушить, в остальное время они занимались рыбалкой. </a:t>
            </a:r>
          </a:p>
          <a:p>
            <a:r>
              <a:rPr lang="ru-RU" b="1" dirty="0">
                <a:latin typeface="Comic Sans MS" pitchFamily="66" charset="0"/>
              </a:rPr>
              <a:t>Свечники</a:t>
            </a:r>
            <a:r>
              <a:rPr lang="ru-RU" dirty="0">
                <a:latin typeface="Comic Sans MS" pitchFamily="66" charset="0"/>
              </a:rPr>
              <a:t>, люди, которые по вечерам ходили и зажигали уличные фонари. </a:t>
            </a:r>
          </a:p>
          <a:p>
            <a:r>
              <a:rPr lang="ru-RU" b="1" dirty="0" err="1">
                <a:latin typeface="Comic Sans MS" pitchFamily="66" charset="0"/>
              </a:rPr>
              <a:t>Балаголы</a:t>
            </a:r>
            <a:r>
              <a:rPr lang="ru-RU" dirty="0">
                <a:latin typeface="Comic Sans MS" pitchFamily="66" charset="0"/>
              </a:rPr>
              <a:t> – владельцы упряжных тележек. В старину они занимались грузовыми перевозками. </a:t>
            </a:r>
            <a:r>
              <a:rPr lang="ru-RU" dirty="0" err="1">
                <a:latin typeface="Comic Sans MS" pitchFamily="66" charset="0"/>
              </a:rPr>
              <a:t>Балаголы</a:t>
            </a:r>
            <a:r>
              <a:rPr lang="ru-RU" dirty="0">
                <a:latin typeface="Comic Sans MS" pitchFamily="66" charset="0"/>
              </a:rPr>
              <a:t> помогали перевозить не только домашнюю утварь и мебель, но и сравнительно за небольшую доплату, переносили всю тяжесть в дом. 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Не </a:t>
            </a:r>
            <a:r>
              <a:rPr lang="ru-RU" dirty="0">
                <a:latin typeface="Comic Sans MS" pitchFamily="66" charset="0"/>
              </a:rPr>
              <a:t>менее устаревшая профессия – </a:t>
            </a:r>
            <a:r>
              <a:rPr lang="ru-RU" b="1" dirty="0">
                <a:latin typeface="Comic Sans MS" pitchFamily="66" charset="0"/>
              </a:rPr>
              <a:t>ткач</a:t>
            </a:r>
            <a:r>
              <a:rPr lang="ru-RU" dirty="0">
                <a:latin typeface="Comic Sans MS" pitchFamily="66" charset="0"/>
              </a:rPr>
              <a:t>. На сегодняшний день, ткацкие станки практически полностью автоматизированы и обеспечивают не только более высоким качеством полотна, но и высокой производительностью. За один час работы, такой станок выдает в несколько раз больше продукции, в сравнении с ручной работой ткача. </a:t>
            </a: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8012" y="685800"/>
            <a:ext cx="7213151" cy="5689600"/>
          </a:xfrm>
        </p:spPr>
        <p:txBody>
          <a:bodyPr>
            <a:norm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2800" dirty="0">
                <a:latin typeface="Comic Sans MS" pitchFamily="66" charset="0"/>
                <a:ea typeface="MS Mincho"/>
                <a:cs typeface="Times New Roman"/>
              </a:rPr>
              <a:t>В России </a:t>
            </a:r>
            <a:r>
              <a:rPr lang="en-US" sz="2800" dirty="0">
                <a:latin typeface="Comic Sans MS" pitchFamily="66" charset="0"/>
                <a:ea typeface="MS Mincho"/>
                <a:cs typeface="Times New Roman"/>
              </a:rPr>
              <a:t>XVI-XIX </a:t>
            </a:r>
            <a:r>
              <a:rPr lang="ru-RU" sz="2800" dirty="0">
                <a:latin typeface="Comic Sans MS" pitchFamily="66" charset="0"/>
                <a:ea typeface="MS Mincho"/>
                <a:cs typeface="Times New Roman"/>
              </a:rPr>
              <a:t>веков существовала профессия </a:t>
            </a:r>
            <a:r>
              <a:rPr lang="ru-RU" sz="2800" b="1" dirty="0">
                <a:latin typeface="Comic Sans MS" pitchFamily="66" charset="0"/>
                <a:ea typeface="MS Mincho"/>
                <a:cs typeface="Times New Roman"/>
              </a:rPr>
              <a:t>бурлак.</a:t>
            </a:r>
            <a:r>
              <a:rPr lang="ru-RU" sz="2800" dirty="0">
                <a:latin typeface="Comic Sans MS" pitchFamily="66" charset="0"/>
                <a:ea typeface="MS Mincho"/>
                <a:cs typeface="Times New Roman"/>
              </a:rPr>
              <a:t> Это люди, которые тянули судно против течения, идя по берегу. Ужас, какой тяжелый был труд</a:t>
            </a:r>
            <a:r>
              <a:rPr lang="ru-RU" sz="2700" dirty="0">
                <a:latin typeface="Comic Sans MS" pitchFamily="66" charset="0"/>
                <a:ea typeface="MS Mincho"/>
                <a:cs typeface="Times New Roman"/>
              </a:rPr>
              <a:t>!</a:t>
            </a:r>
            <a:r>
              <a:rPr lang="ru-RU" sz="7200" dirty="0">
                <a:latin typeface="Cambria"/>
                <a:ea typeface="MS Mincho"/>
                <a:cs typeface="Times New Roman"/>
              </a:rPr>
              <a:t/>
            </a:r>
            <a:br>
              <a:rPr lang="ru-RU" sz="7200" dirty="0">
                <a:latin typeface="Cambria"/>
                <a:ea typeface="MS Mincho"/>
                <a:cs typeface="Times New Roman"/>
              </a:rPr>
            </a:br>
            <a:endParaRPr lang="ru-RU" dirty="0"/>
          </a:p>
        </p:txBody>
      </p:sp>
      <p:pic>
        <p:nvPicPr>
          <p:cNvPr id="5" name="Рисунок 4" descr="еобычные професси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2514600"/>
            <a:ext cx="7087235" cy="3617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3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12" y="381000"/>
            <a:ext cx="7848600" cy="441960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200" b="1" dirty="0">
                <a:latin typeface="Comic Sans MS" pitchFamily="66" charset="0"/>
                <a:ea typeface="MS Mincho"/>
                <a:cs typeface="Times New Roman"/>
              </a:rPr>
              <a:t>Оператор ЭВМ. </a:t>
            </a:r>
            <a:r>
              <a:rPr lang="ru-RU" sz="2200" dirty="0">
                <a:latin typeface="Comic Sans MS" pitchFamily="66" charset="0"/>
                <a:ea typeface="MS Mincho"/>
                <a:cs typeface="Times New Roman"/>
              </a:rPr>
              <a:t>Еще совсем недавно была востребованной профессией, а сейчас она уже не существует!</a:t>
            </a:r>
            <a:br>
              <a:rPr lang="ru-RU" sz="2200" dirty="0">
                <a:latin typeface="Comic Sans MS" pitchFamily="66" charset="0"/>
                <a:ea typeface="MS Mincho"/>
                <a:cs typeface="Times New Roman"/>
              </a:rPr>
            </a:br>
            <a:r>
              <a:rPr lang="ru-RU" sz="2200" b="1" dirty="0">
                <a:latin typeface="Comic Sans MS" pitchFamily="66" charset="0"/>
                <a:ea typeface="MS Mincho"/>
                <a:cs typeface="Times New Roman"/>
              </a:rPr>
              <a:t>Таперы</a:t>
            </a:r>
            <a:r>
              <a:rPr lang="ru-RU" sz="2200" dirty="0">
                <a:latin typeface="Comic Sans MS" pitchFamily="66" charset="0"/>
                <a:ea typeface="MS Mincho"/>
                <a:cs typeface="Times New Roman"/>
              </a:rPr>
              <a:t> — люди, игравшие на фортепиано во время показа фильма в кинотеатре. Эта профессия исчезла с появлением звука в кино</a:t>
            </a:r>
            <a:r>
              <a:rPr lang="ru-RU" sz="2200" dirty="0" smtClean="0">
                <a:latin typeface="Comic Sans MS" pitchFamily="66" charset="0"/>
                <a:ea typeface="MS Mincho"/>
                <a:cs typeface="Times New Roman"/>
              </a:rPr>
              <a:t>.</a:t>
            </a:r>
            <a:br>
              <a:rPr lang="ru-RU" sz="2200" dirty="0" smtClean="0">
                <a:latin typeface="Comic Sans MS" pitchFamily="66" charset="0"/>
                <a:ea typeface="MS Mincho"/>
                <a:cs typeface="Times New Roman"/>
              </a:rPr>
            </a:br>
            <a:r>
              <a:rPr lang="ru-RU" sz="2200" dirty="0" smtClean="0">
                <a:latin typeface="Comic Sans MS" pitchFamily="66" charset="0"/>
                <a:ea typeface="MS Mincho"/>
                <a:cs typeface="Times New Roman"/>
              </a:rPr>
              <a:t>Не </a:t>
            </a:r>
            <a:r>
              <a:rPr lang="ru-RU" sz="2200" dirty="0">
                <a:latin typeface="Comic Sans MS" pitchFamily="66" charset="0"/>
                <a:ea typeface="MS Mincho"/>
                <a:cs typeface="Times New Roman"/>
              </a:rPr>
              <a:t>так давно исчезла профессия </a:t>
            </a:r>
            <a:r>
              <a:rPr lang="ru-RU" sz="2200" b="1" dirty="0">
                <a:latin typeface="Comic Sans MS" pitchFamily="66" charset="0"/>
                <a:ea typeface="MS Mincho"/>
                <a:cs typeface="Times New Roman"/>
              </a:rPr>
              <a:t>машинистки</a:t>
            </a:r>
            <a:r>
              <a:rPr lang="ru-RU" sz="2200" b="1" dirty="0" smtClean="0">
                <a:latin typeface="Comic Sans MS" pitchFamily="66" charset="0"/>
                <a:ea typeface="MS Mincho"/>
                <a:cs typeface="Times New Roman"/>
              </a:rPr>
              <a:t>.</a:t>
            </a:r>
            <a:r>
              <a:rPr lang="ru-RU" sz="2200" dirty="0" smtClean="0">
                <a:latin typeface="Comic Sans MS" pitchFamily="66" charset="0"/>
                <a:ea typeface="MS Mincho"/>
                <a:cs typeface="Times New Roman"/>
              </a:rPr>
              <a:t/>
            </a:r>
            <a:br>
              <a:rPr lang="ru-RU" sz="2200" dirty="0" smtClean="0">
                <a:latin typeface="Comic Sans MS" pitchFamily="66" charset="0"/>
                <a:ea typeface="MS Mincho"/>
                <a:cs typeface="Times New Roman"/>
              </a:rPr>
            </a:br>
            <a:r>
              <a:rPr lang="ru-RU" sz="2200" b="1" dirty="0">
                <a:latin typeface="Comic Sans MS" pitchFamily="66" charset="0"/>
              </a:rPr>
              <a:t>Телефонистки</a:t>
            </a:r>
            <a:r>
              <a:rPr lang="ru-RU" sz="2200" dirty="0">
                <a:latin typeface="Comic Sans MS" pitchFamily="66" charset="0"/>
              </a:rPr>
              <a:t>. Эта профессия ушла в прошлое с изобретением АТС. Любопытно, что отбор в телефонистки был очень серьезный. Туда брали девушек из хороших семей, с покладистым характером. Рост должен быть выше среднего и у девушек должны были быть длинные руки, чтобы они могли дотянутся до самых дальних частей коммутатора.</a:t>
            </a:r>
          </a:p>
        </p:txBody>
      </p:sp>
      <p:pic>
        <p:nvPicPr>
          <p:cNvPr id="3" name="Рисунок 2" descr="еобычные и устаревшие професси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2" y="381000"/>
            <a:ext cx="3352800" cy="3719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еобычные и устаревшие профессии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4" y="4191000"/>
            <a:ext cx="4105275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pka-knig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Stopka-knig.potx</Template>
  <TotalTime>0</TotalTime>
  <Words>501</Words>
  <Application>Microsoft Office PowerPoint</Application>
  <PresentationFormat>Произвольный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Stopka-knig</vt:lpstr>
      <vt:lpstr>Исчезнувшие профессии</vt:lpstr>
      <vt:lpstr>Исчезновение профессий</vt:lpstr>
      <vt:lpstr>В Древнем Риме существовала не очень приятная профессия стеркорариус. Это были люди, обычно рабы, которые вывозили канализацию, которая стекла в огромный чан, находящийся под домом. В те же времена в том же Древнем Риме существовали писари проклятий. Это были люди, которые за определенную плату могли на дощечке выдолбить достаточно изощренное проклятие в адрес обидчика. Считалось, что боги обязательно это прочтут и покарают его. А вот в Древней Персии были специалисты по щекотанию пяток. У них был целый арсенал различных перышек, которыми они щекотали пятки царям и высокопоставленным особам, чтобы те пребывали в хорошем расположении духа. </vt:lpstr>
      <vt:lpstr>В Древнем Риме была еще очень странная специальность — похоронный клоун. Это был человек, который наряжался покойником и как умел пародировал его. На хороших актеров приходили специально посмотреть. В некоторых древних государствах существовала очень почетная профессия королевского подтиральщика. Негоже было принцу или королю касаться своей пятой точки, для этого были специально обученные люди. Кстати, очень престижная должность была! </vt:lpstr>
      <vt:lpstr>Зажигальщик фонарей  Еще со времен Средневековья известна профессия зажигальщика фонарей. Когда темнело, по улицам ходили люди, в обязанность которых входило зажигать уличные фонари, а рано утром они же эти фонари гасили. Совсем недавно умерла эта профессия, когда было изобретено электричество.   </vt:lpstr>
      <vt:lpstr>Работа палача — тяжелый труд. Существовали целые династии палачей. Это было связано с тем, что к этим людям относились с ужасом и неприязнью. Например, в церкви палачу разрешалось стоять позади всех, а невесту он мог выбрать только из семьи палачей. Да из другой семьи за него никто бы дочку и не отдал! В том же Древнем Риме была еще профессия уринатора. Это, переводя на современный язык, водолаз. Уринаторы ныряли на глубину, чтобы установить там строительные конструкции. Они использовали пузырь с воздухом, а к ногам привязывали грузы. Тяжеловато приходилось носильщикам знатных лиц. Правда, обычно этим занимались рабы, но зато таких людей содержали в хороших условиях и сытно кормили. </vt:lpstr>
      <vt:lpstr>Презентация PowerPoint</vt:lpstr>
      <vt:lpstr>В России XVI-XIX веков существовала профессия бурлак. Это люди, которые тянули судно против течения, идя по берегу. Ужас, какой тяжелый был труд! </vt:lpstr>
      <vt:lpstr>Оператор ЭВМ. Еще совсем недавно была востребованной профессией, а сейчас она уже не существует! Таперы — люди, игравшие на фортепиано во время показа фильма в кинотеатре. Эта профессия исчезла с появлением звука в кино. Не так давно исчезла профессия машинистки. Телефонистки. Эта профессия ушла в прошлое с изобретением АТС. Любопытно, что отбор в телефонистки был очень серьезный. Туда брали девушек из хороших семей, с покладистым характером. Рост должен быть выше среднего и у девушек должны были быть длинные руки, чтобы они могли дотянутся до самых дальних частей коммутатора.</vt:lpstr>
      <vt:lpstr>Как Вы считаете, какие профессии в разные исторические эпохи были популярными и престижными, а какие нет? Что поменялось в течение времени? Как Вы считаете, какие профессии в скором времени могут стать исчезающими?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2016-09-09T09:25:49Z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