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93" r:id="rId2"/>
    <p:sldId id="294" r:id="rId3"/>
    <p:sldId id="295" r:id="rId4"/>
    <p:sldId id="296" r:id="rId5"/>
    <p:sldId id="297" r:id="rId6"/>
    <p:sldId id="300" r:id="rId7"/>
    <p:sldId id="299" r:id="rId8"/>
    <p:sldId id="310" r:id="rId9"/>
    <p:sldId id="311" r:id="rId10"/>
    <p:sldId id="312" r:id="rId11"/>
    <p:sldId id="334" r:id="rId12"/>
    <p:sldId id="307" r:id="rId13"/>
    <p:sldId id="309" r:id="rId14"/>
    <p:sldId id="315" r:id="rId15"/>
    <p:sldId id="351" r:id="rId16"/>
    <p:sldId id="356" r:id="rId17"/>
    <p:sldId id="322" r:id="rId18"/>
    <p:sldId id="319" r:id="rId19"/>
    <p:sldId id="320" r:id="rId20"/>
    <p:sldId id="321" r:id="rId21"/>
    <p:sldId id="354" r:id="rId22"/>
    <p:sldId id="337" r:id="rId2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43" autoAdjust="0"/>
  </p:normalViewPr>
  <p:slideViewPr>
    <p:cSldViewPr>
      <p:cViewPr>
        <p:scale>
          <a:sx n="85" d="100"/>
          <a:sy n="85" d="100"/>
        </p:scale>
        <p:origin x="-1320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F3ABB1-EAD9-47FE-BFC4-9BAAF8EAB73F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62A875-6960-4386-AB79-25936E64B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93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A3BDA4-6CC0-43FD-868A-B5D9318264D8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76A5FE-DEF2-4C65-A699-F96E336EC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99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898B77-0710-44D0-AC90-584E09952DA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0B5E1-936F-4A55-92BC-1A223473DB0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7D9EBE-0CC3-46BD-BC22-4F57C62CF8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2715C6-EF03-47EA-9927-D12D5C9C5B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CF19B-F450-4241-8DFB-3FBB1FB17B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8F0BD-B6F0-448C-AA89-4C1B44B803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1FEA8-6C62-4F58-AFD6-AC374A7EFF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3FF62F-2F18-4AF3-A29C-410FFC5FBF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69DC30-EE1F-4036-B739-F79CB24886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76A5FE-DEF2-4C65-A699-F96E336EC92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906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436813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555875" y="6043613"/>
            <a:ext cx="735012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82550" y="6069013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4395AC-77CA-41D4-A3B2-7F067002D807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259013" y="236538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10E98F-43A2-422F-A273-037CBF72D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32B9-D16B-4721-8C93-8EEB28862500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82B1-FA37-4E98-A534-97E0DB4A1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604000" y="0"/>
            <a:ext cx="347663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653213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653213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609616"/>
            <a:ext cx="222885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609601"/>
            <a:ext cx="602615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7099300" y="6248400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07AC-FD1C-49F0-9F7A-555986E739FC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248400"/>
            <a:ext cx="6037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511132" y="134143"/>
            <a:ext cx="533400" cy="265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316A2-2718-4C29-8BB2-9209F8930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826B-A4D3-4B1B-944C-2DC285B3473D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7D0E-95F2-4C88-A27C-E3CB8556B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5909" y="2743209"/>
            <a:ext cx="771670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A7E5-8BFE-441B-9162-DD9C7F119A5E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8A7739-E3FD-4945-B417-2A43410C3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A7F99D-8651-414B-BCA0-B90E571716C2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3A92AB-4D35-421D-88BC-6E389B98A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850" y="273065"/>
            <a:ext cx="883285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AFB264-393A-433A-8E45-B53BC1D72E6A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3B9967-B5A9-4F2C-913F-F2ABCA3F7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1419-03D0-4201-A6E0-87CD7D9C20A2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9E91-A267-4C23-94BF-093AC3E8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B60F8-3575-4EF3-98DA-73D33B8BFB07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213066-39DB-4FBB-AD0D-AF8A0323B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273065"/>
            <a:ext cx="87503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EAC4-9559-4E2F-A7E6-6FCE9C4E82DE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E8F67-9547-4EB0-8FBE-E487D29A7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906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58432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674813" y="4654550"/>
            <a:ext cx="823118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568450" y="0"/>
            <a:ext cx="109538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769100" y="6248400"/>
            <a:ext cx="288925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679FFA-6976-4499-9B4F-AFCB25AAE619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B89DA5D-7525-47FB-8352-47B763EFF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733550" y="6248400"/>
            <a:ext cx="4953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60400" y="228600"/>
            <a:ext cx="8832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63575" y="1600200"/>
            <a:ext cx="8832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66E009-8A02-4BBF-8BC0-BADB26ECDA37}" type="datetime1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60400" y="6248400"/>
            <a:ext cx="587216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2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906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39763" y="1279525"/>
            <a:ext cx="9266237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7785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1F51AA-E507-4159-9411-FBEBA735A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99" r:id="rId2"/>
    <p:sldLayoutId id="2147483804" r:id="rId3"/>
    <p:sldLayoutId id="2147483805" r:id="rId4"/>
    <p:sldLayoutId id="2147483806" r:id="rId5"/>
    <p:sldLayoutId id="2147483800" r:id="rId6"/>
    <p:sldLayoutId id="2147483807" r:id="rId7"/>
    <p:sldLayoutId id="2147483801" r:id="rId8"/>
    <p:sldLayoutId id="2147483808" r:id="rId9"/>
    <p:sldLayoutId id="2147483802" r:id="rId10"/>
    <p:sldLayoutId id="21474838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15.jpe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838" cy="3471863"/>
          </a:xfrm>
        </p:spPr>
        <p:txBody>
          <a:bodyPr/>
          <a:lstStyle/>
          <a:p>
            <a:pPr algn="ctr" eaLnBrk="1" hangingPunct="1"/>
            <a:endParaRPr lang="ru-RU" u="sng" dirty="0" smtClean="0"/>
          </a:p>
          <a:p>
            <a:pPr algn="ctr" eaLnBrk="1" hangingPunct="1"/>
            <a:r>
              <a:rPr lang="ru-RU" sz="3500" b="1" dirty="0" smtClean="0">
                <a:solidFill>
                  <a:srgbClr val="FFC000"/>
                </a:solidFill>
              </a:rPr>
              <a:t>ТЕМПЕРАМЕНТ  И  ПРОФЕССИЯ.</a:t>
            </a:r>
          </a:p>
          <a:p>
            <a:pPr algn="ctr" eaLnBrk="1" hangingPunct="1"/>
            <a:r>
              <a:rPr lang="ru-RU" sz="3500" b="1" dirty="0" smtClean="0">
                <a:solidFill>
                  <a:srgbClr val="FFC000"/>
                </a:solidFill>
              </a:rPr>
              <a:t>ОПРЕДЕЛЕНИЕ  ТЕМПЕРАМЕНТА.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Психология и выбор профессии</a:t>
            </a:r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" y="285750"/>
          <a:ext cx="942981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857388"/>
                <a:gridCol w="2071702"/>
                <a:gridCol w="2286016"/>
                <a:gridCol w="1571635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Темперамент </a:t>
                      </a:r>
                    </a:p>
                    <a:p>
                      <a:pPr algn="ctr"/>
                      <a:r>
                        <a:rPr lang="ru-RU" dirty="0" smtClean="0"/>
                        <a:t>по Гиппократу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Похож на киногероя из фильма </a:t>
                      </a:r>
                    </a:p>
                    <a:p>
                      <a:pPr algn="ctr"/>
                      <a:r>
                        <a:rPr lang="ru-RU" dirty="0" smtClean="0"/>
                        <a:t>«Три мушкетёра и </a:t>
                      </a:r>
                      <a:r>
                        <a:rPr lang="ru-RU" dirty="0" err="1" smtClean="0"/>
                        <a:t>д</a:t>
                      </a:r>
                      <a:r>
                        <a:rPr lang="en-US" dirty="0" smtClean="0"/>
                        <a:t>’</a:t>
                      </a:r>
                      <a:r>
                        <a:rPr lang="ru-RU" dirty="0" smtClean="0"/>
                        <a:t>Артаньян»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Краткая </a:t>
                      </a:r>
                    </a:p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Свойства</a:t>
                      </a:r>
                    </a:p>
                    <a:p>
                      <a:pPr algn="ctr"/>
                      <a:r>
                        <a:rPr lang="ru-RU" dirty="0" smtClean="0"/>
                        <a:t>нервной системы</a:t>
                      </a:r>
                    </a:p>
                    <a:p>
                      <a:pPr algn="ctr"/>
                      <a:r>
                        <a:rPr lang="ru-RU" dirty="0" smtClean="0"/>
                        <a:t>По Павлову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Выдающиеся личности</a:t>
                      </a:r>
                      <a:endParaRPr lang="ru-RU" dirty="0"/>
                    </a:p>
                  </a:txBody>
                  <a:tcPr/>
                </a:tc>
              </a:tr>
              <a:tr h="30391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МЕЛАНХОЛИК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/>
                        <a:t>Арамис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Замкнутый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Ранимый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Сдержанный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Задумчивый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Грустный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Слабый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Неуравновешенный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Сдержанный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  Лермонтов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</a:t>
                      </a:r>
                    </a:p>
                    <a:p>
                      <a:r>
                        <a:rPr lang="ru-RU" dirty="0" smtClean="0"/>
                        <a:t>       Блок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Гоголь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79" name="Picture 2" descr="C:\Documents and Settings\Oxana.HOME-26D7B77438\Рабочий стол\лерм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8453438" y="1785938"/>
            <a:ext cx="7985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Picture 3" descr="C:\Documents and Settings\Oxana.HOME-26D7B77438\Рабочий стол\блок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8382000" y="3286125"/>
            <a:ext cx="8572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4" descr="C:\Documents and Settings\Oxana.HOME-26D7B77438\Рабочий стол\гоголь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8382000" y="4857750"/>
            <a:ext cx="908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5" descr="C:\Documents and Settings\Oxana.HOME-26D7B77438\Рабочий стол\арамис.jpg"/>
          <p:cNvPicPr>
            <a:picLocks noChangeAspect="1" noChangeArrowheads="1"/>
          </p:cNvPicPr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72481" y="2357437"/>
            <a:ext cx="3504878" cy="272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38125" y="6143625"/>
            <a:ext cx="5715000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Кому   из  ваших  знакомых  соответствует  этот  образ?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Oxana.HOME-26D7B77438\Рабочий стол\График для Темперамен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6063" y="0"/>
            <a:ext cx="6873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208584" y="2071688"/>
            <a:ext cx="2601416" cy="2031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Программирование,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Конструирование,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Творчество,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Работа с текстами, 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животными, растениями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6024562" y="2708920"/>
            <a:ext cx="2528838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Профессии</a:t>
            </a:r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, 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связанные с частыми встречами, 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переговорами,</a:t>
            </a:r>
          </a:p>
          <a:p>
            <a:pPr algn="ctr"/>
            <a:r>
              <a:rPr lang="ru-RU" dirty="0">
                <a:ln>
                  <a:solidFill>
                    <a:srgbClr val="FFFF00"/>
                  </a:solidFill>
                </a:ln>
                <a:latin typeface="Calibri" pitchFamily="34" charset="0"/>
              </a:rPr>
              <a:t>консультациями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8563" y="5000625"/>
            <a:ext cx="236656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Профессии</a:t>
            </a:r>
            <a:r>
              <a:rPr lang="ru-RU" dirty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 требующие самоконтроля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 и умения рисковать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8864" y="332656"/>
            <a:ext cx="2088232" cy="163121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Все </a:t>
            </a:r>
            <a:r>
              <a:rPr lang="ru-RU" sz="2000" dirty="0">
                <a:ln>
                  <a:solidFill>
                    <a:srgbClr val="FFFF00"/>
                  </a:solidFill>
                </a:ln>
                <a:latin typeface="+mn-lt"/>
                <a:cs typeface="+mn-cs"/>
              </a:rPr>
              <a:t>профессии социальной сферы или связанные с искусством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12840" y="1988841"/>
            <a:ext cx="2520280" cy="2952328"/>
          </a:xfrm>
          <a:prstGeom prst="rect">
            <a:avLst/>
          </a:prstGeom>
          <a:ln w="63500">
            <a:solidFill>
              <a:srgbClr val="7030A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30" name="Picture 5" descr="C:\Documents and Settings\Oxana.HOME-26D7B77438\Рабочий стол\арамис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" y="328194"/>
            <a:ext cx="2288704" cy="177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3" descr="C:\Documents and Settings\Oxana.HOME-26D7B77438\Рабочий стол\д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7761312" y="1"/>
            <a:ext cx="2144688" cy="188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8" descr="C:\Documents and Settings\Oxana.HOME-26D7B77438\Рабочий стол\атос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1" y="5085184"/>
            <a:ext cx="2363754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2" descr="C:\Documents and Settings\Oxana.HOME-26D7B77438\Рабочий стол\портос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7557120" y="4509120"/>
            <a:ext cx="234888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низ 13"/>
          <p:cNvSpPr/>
          <p:nvPr/>
        </p:nvSpPr>
        <p:spPr>
          <a:xfrm>
            <a:off x="7689304" y="1844824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6393160" y="49411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1640632" y="407707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432720" y="8367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0" y="142875"/>
          <a:ext cx="7248525" cy="6429375"/>
        </p:xfrm>
        <a:graphic>
          <a:graphicData uri="http://schemas.openxmlformats.org/drawingml/2006/table">
            <a:tbl>
              <a:tblPr/>
              <a:tblGrid>
                <a:gridCol w="7248525"/>
              </a:tblGrid>
              <a:tr h="6429375">
                <a:tc>
                  <a:txBody>
                    <a:bodyPr/>
                    <a:lstStyle/>
                    <a:p>
                      <a:pPr marL="339725" marR="0" lvl="0" indent="2825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Холериком был Александр Суворов. </a:t>
                      </a:r>
                    </a:p>
                    <a:p>
                      <a:pPr marL="339725" marR="0" lvl="0" indent="2825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природы он имел слабое здоровье и в детстве приводил в ужас родителей, обливаясь поздней осенью на улице холодной водой. </a:t>
                      </a:r>
                    </a:p>
                    <a:p>
                      <a:pPr marL="339725" marR="0" lvl="0" indent="2825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Ему удалось закалить не только тело, но и дух. </a:t>
                      </a:r>
                    </a:p>
                    <a:p>
                      <a:pPr marL="339725" marR="0" lvl="0" indent="2825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 великим полководцем, он ни в чем не уступал своим солдатам, разделяя с ними все тяготы походной жизни и удивляя своей энергией и целеустремленностью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29" name="Рисунок 1" descr="сув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309537" y="714356"/>
            <a:ext cx="1881166" cy="24690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3" descr="C:\Documents and Settings\Oxana.HOME-26D7B77438\Рабочий стол\д.jpg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163803" y="4653136"/>
            <a:ext cx="2291763" cy="18334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38438" y="214313"/>
          <a:ext cx="6643687" cy="6072188"/>
        </p:xfrm>
        <a:graphic>
          <a:graphicData uri="http://schemas.openxmlformats.org/drawingml/2006/table">
            <a:tbl>
              <a:tblPr/>
              <a:tblGrid>
                <a:gridCol w="6643687"/>
              </a:tblGrid>
              <a:tr h="6072188">
                <a:tc>
                  <a:txBody>
                    <a:bodyPr/>
                    <a:lstStyle/>
                    <a:p>
                      <a:pPr marL="249238" marR="0" lvl="0" indent="2063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Полной противоположностью Суворову был флегматик Кутузов. Вероятно, его темперамент оказал влияние на выбор стратегии в войне с Наполеоном. </a:t>
                      </a:r>
                    </a:p>
                    <a:p>
                      <a:pPr marL="249238" marR="0" lvl="0" indent="2063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Флегматики миролюбивы, но до тех пор, пока не затронуты их интересы. Флегматизм не помешал полководцу Кутузову одержать победу над Наполеоном.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81" name="Рисунок 2" descr="кут"/>
          <p:cNvPicPr>
            <a:picLocks noChangeAspect="1" noChangeArrowheads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95286" y="642918"/>
            <a:ext cx="1748351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8" descr="C:\Documents and Settings\Oxana.HOME-26D7B77438\Рабочий стол\атос.jpg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200472" y="4176152"/>
            <a:ext cx="2599529" cy="19496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625" y="285750"/>
          <a:ext cx="6429375" cy="5929313"/>
        </p:xfrm>
        <a:graphic>
          <a:graphicData uri="http://schemas.openxmlformats.org/drawingml/2006/table">
            <a:tbl>
              <a:tblPr/>
              <a:tblGrid>
                <a:gridCol w="6429375"/>
              </a:tblGrid>
              <a:tr h="5929313">
                <a:tc>
                  <a:txBody>
                    <a:bodyPr/>
                    <a:lstStyle/>
                    <a:p>
                      <a:pPr marL="473075" marR="0" lvl="0" indent="28892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Известный, полководец Наполеон был сангвиником. Этот тип темперамента считается самым сильным. Однако он не спас Наполеона от поражения, которое нанес ему флегматик  Кутузов.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129" name="Рисунок 3" descr="нап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523848" y="500042"/>
            <a:ext cx="1965015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Oxana.HOME-26D7B77438\Рабочий стол\портос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666720" y="4017604"/>
            <a:ext cx="2126040" cy="2126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4528" y="332657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Почему  среди  меланхоликов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нет  прославленных  полководцев?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6992"/>
            <a:ext cx="9705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400" b="1" dirty="0" smtClean="0">
                <a:solidFill>
                  <a:srgbClr val="FFC000"/>
                </a:solidFill>
              </a:rPr>
              <a:t> Темперамент – </a:t>
            </a:r>
            <a:r>
              <a:rPr lang="ru-RU" sz="4400" b="1" u="sng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не влияет</a:t>
            </a:r>
          </a:p>
          <a:p>
            <a:pPr marL="320040" indent="-320040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ru-RU" sz="4400" b="1" dirty="0" smtClean="0">
                <a:solidFill>
                  <a:srgbClr val="FFC000"/>
                </a:solidFill>
              </a:rPr>
              <a:t>на интересы, успешность,       интеллект и деловые </a:t>
            </a:r>
            <a:r>
              <a:rPr lang="ru-RU" sz="4400" b="1" dirty="0" smtClean="0">
                <a:solidFill>
                  <a:srgbClr val="FFC000"/>
                </a:solidFill>
              </a:rPr>
              <a:t>качества.</a:t>
            </a:r>
            <a:endParaRPr lang="ru-RU" sz="4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4400" b="1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4400" b="1" dirty="0" smtClean="0">
              <a:solidFill>
                <a:srgbClr val="FFC000"/>
              </a:solidFill>
            </a:endParaRPr>
          </a:p>
        </p:txBody>
      </p:sp>
      <p:pic>
        <p:nvPicPr>
          <p:cNvPr id="5" name="Picture 5" descr="C:\Documents and Settings\Oxana.HOME-26D7B77438\Рабочий стол\арамис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897216" y="1556792"/>
            <a:ext cx="2520280" cy="195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Урок 2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16496" y="332657"/>
            <a:ext cx="9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Экстраверт </a:t>
            </a:r>
            <a:r>
              <a:rPr lang="ru-RU" sz="3200" b="1" i="1" dirty="0" smtClean="0">
                <a:solidFill>
                  <a:srgbClr val="FFFF00"/>
                </a:solidFill>
              </a:rPr>
              <a:t>– ( от латин. «</a:t>
            </a:r>
            <a:r>
              <a:rPr lang="en-US" sz="3200" b="1" i="1" dirty="0" smtClean="0">
                <a:solidFill>
                  <a:srgbClr val="FFFF00"/>
                </a:solidFill>
              </a:rPr>
              <a:t>extra</a:t>
            </a:r>
            <a:r>
              <a:rPr lang="ru-RU" sz="3200" b="1" i="1" dirty="0" smtClean="0">
                <a:solidFill>
                  <a:srgbClr val="FFFF00"/>
                </a:solidFill>
              </a:rPr>
              <a:t>»),</a:t>
            </a:r>
            <a:r>
              <a:rPr lang="ru-RU" sz="4800" b="1" i="1" dirty="0" smtClean="0">
                <a:solidFill>
                  <a:srgbClr val="FFFF00"/>
                </a:solidFill>
              </a:rPr>
              <a:t> что означает сверх, «снаружи», «вне») человек открытый.  </a:t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/>
              <a:t>Интроверт - </a:t>
            </a:r>
            <a:r>
              <a:rPr lang="ru-RU" sz="3200" b="1" i="1" dirty="0" smtClean="0"/>
              <a:t>( от латин. «</a:t>
            </a:r>
            <a:r>
              <a:rPr lang="en-US" sz="3200" b="1" i="1" dirty="0" smtClean="0"/>
              <a:t>intro</a:t>
            </a:r>
            <a:r>
              <a:rPr lang="ru-RU" sz="3200" b="1" i="1" dirty="0" smtClean="0"/>
              <a:t>»), </a:t>
            </a:r>
            <a:r>
              <a:rPr lang="ru-RU" sz="4800" b="1" i="1" dirty="0" smtClean="0"/>
              <a:t>что означает внутрь) человек закрытый. </a:t>
            </a:r>
            <a:r>
              <a:rPr lang="ru-RU" sz="4800" b="1" i="1" dirty="0" smtClean="0">
                <a:solidFill>
                  <a:srgbClr val="FFFF00"/>
                </a:solidFill>
              </a:rPr>
              <a:t/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endParaRPr lang="ru-RU" sz="4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pic>
        <p:nvPicPr>
          <p:cNvPr id="39939" name="Содержимое 4" descr="1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25863" y="0"/>
            <a:ext cx="6180137" cy="6858000"/>
          </a:xfrm>
        </p:spPr>
      </p:pic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309563" y="500063"/>
            <a:ext cx="3500437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"Три мушкетера"? Атос, Портос, Арамис и д'Артаньян как раз и представляют четыре темперамента. </a:t>
            </a:r>
          </a:p>
          <a:p>
            <a:endParaRPr lang="ru-RU" sz="2800" dirty="0">
              <a:latin typeface="Calibri" pitchFamily="34" charset="0"/>
            </a:endParaRPr>
          </a:p>
          <a:p>
            <a:r>
              <a:rPr lang="ru-RU" sz="2800" dirty="0">
                <a:latin typeface="Calibri" pitchFamily="34" charset="0"/>
              </a:rPr>
              <a:t>Они дополняют друг друга, как четыре стихии или четыре времени года, и поэтому непобедимы.</a:t>
            </a:r>
          </a:p>
        </p:txBody>
      </p:sp>
      <p:pic>
        <p:nvPicPr>
          <p:cNvPr id="39941" name="Picture 5" descr="C:\Documents and Settings\Oxana.HOME-26D7B77438\Рабочий стол\арамис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3667125" y="0"/>
            <a:ext cx="128587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2" descr="C:\Documents and Settings\Oxana.HOME-26D7B77438\Рабочий стол\портос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8882063" y="5834063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3" descr="C:\Documents and Settings\Oxana.HOME-26D7B77438\Рабочий стол\д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8667750" y="0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 descr="C:\Documents and Settings\Oxana.HOME-26D7B77438\Рабочий стол\атос.jpg"/>
          <p:cNvPicPr>
            <a:picLocks noChangeAspect="1" noChangeArrowheads="1"/>
          </p:cNvPicPr>
          <p:nvPr/>
        </p:nvPicPr>
        <p:blipFill>
          <a:blip r:embed="rId7" cstate="print">
            <a:lum contrast="10000"/>
          </a:blip>
          <a:srcRect/>
          <a:stretch>
            <a:fillRect/>
          </a:stretch>
        </p:blipFill>
        <p:spPr bwMode="auto">
          <a:xfrm>
            <a:off x="3357563" y="5857875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663575" y="0"/>
            <a:ext cx="8832850" cy="12192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Любая группа людей работает эффективнее, если в ней есть представители всех темпераментов</a:t>
            </a:r>
          </a:p>
        </p:txBody>
      </p:sp>
      <p:sp>
        <p:nvSpPr>
          <p:cNvPr id="4096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sp>
        <p:nvSpPr>
          <p:cNvPr id="40964" name="Содержимое 3"/>
          <p:cNvSpPr>
            <a:spLocks noGrp="1"/>
          </p:cNvSpPr>
          <p:nvPr>
            <p:ph sz="quarter" idx="1"/>
          </p:nvPr>
        </p:nvSpPr>
        <p:spPr>
          <a:xfrm>
            <a:off x="1738313" y="1928813"/>
            <a:ext cx="7686675" cy="44958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2D050"/>
                </a:solidFill>
              </a:rPr>
              <a:t>Меланхолики</a:t>
            </a:r>
            <a:r>
              <a:rPr lang="ru-RU" b="1" dirty="0" smtClean="0"/>
              <a:t> </a:t>
            </a:r>
            <a:r>
              <a:rPr lang="ru-RU" dirty="0" smtClean="0"/>
              <a:t>первыми чувствуют, в каком направлении надо начинать поиск. </a:t>
            </a:r>
          </a:p>
          <a:p>
            <a:pPr eaLnBrk="1" hangingPunct="1"/>
            <a:r>
              <a:rPr lang="ru-RU" b="1" dirty="0" smtClean="0">
                <a:solidFill>
                  <a:srgbClr val="92D050"/>
                </a:solidFill>
              </a:rPr>
              <a:t>Холерики</a:t>
            </a:r>
            <a:r>
              <a:rPr lang="ru-RU" b="1" dirty="0" smtClean="0"/>
              <a:t> </a:t>
            </a:r>
            <a:r>
              <a:rPr lang="ru-RU" dirty="0" smtClean="0"/>
              <a:t>выполняют функции бесстрашных разведчиков. </a:t>
            </a:r>
          </a:p>
          <a:p>
            <a:pPr eaLnBrk="1" hangingPunct="1"/>
            <a:r>
              <a:rPr lang="ru-RU" b="1" dirty="0" smtClean="0">
                <a:solidFill>
                  <a:srgbClr val="92D050"/>
                </a:solidFill>
              </a:rPr>
              <a:t>Сангвиники</a:t>
            </a:r>
            <a:r>
              <a:rPr lang="ru-RU" b="1" dirty="0" smtClean="0"/>
              <a:t> </a:t>
            </a:r>
            <a:r>
              <a:rPr lang="ru-RU" dirty="0" smtClean="0"/>
              <a:t>являются источником положительных эмоций и постоянно генерируют неожиданные идеи. </a:t>
            </a:r>
          </a:p>
          <a:p>
            <a:pPr eaLnBrk="1" hangingPunct="1"/>
            <a:r>
              <a:rPr lang="ru-RU" b="1" dirty="0" smtClean="0">
                <a:solidFill>
                  <a:srgbClr val="92D050"/>
                </a:solidFill>
              </a:rPr>
              <a:t>Флегматики</a:t>
            </a:r>
            <a:r>
              <a:rPr lang="ru-RU" b="1" dirty="0" smtClean="0"/>
              <a:t> </a:t>
            </a:r>
            <a:r>
              <a:rPr lang="ru-RU" dirty="0" smtClean="0"/>
              <a:t>анализируют информацию и предлагают взвешенное решение.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0965" name="Picture 5" descr="C:\Documents and Settings\Oxana.HOME-26D7B77438\Рабочий стол\арамис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09563" y="1785938"/>
            <a:ext cx="12858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 descr="C:\Documents and Settings\Oxana.HOME-26D7B77438\Рабочий стол\д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309563" y="2928938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2" descr="C:\Documents and Settings\Oxana.HOME-26D7B77438\Рабочий стол\портос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309563" y="41433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8" descr="C:\Documents and Settings\Oxana.HOME-26D7B77438\Рабочий стол\атос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238125" y="5572125"/>
            <a:ext cx="14287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2192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В чистом виде темпераменты встречаются редко </a:t>
            </a:r>
            <a:endParaRPr lang="ru-RU" dirty="0" smtClean="0"/>
          </a:p>
        </p:txBody>
      </p:sp>
      <p:sp>
        <p:nvSpPr>
          <p:cNvPr id="4198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sp>
        <p:nvSpPr>
          <p:cNvPr id="41988" name="Содержимое 3"/>
          <p:cNvSpPr>
            <a:spLocks noGrp="1"/>
          </p:cNvSpPr>
          <p:nvPr>
            <p:ph sz="quarter" idx="1"/>
          </p:nvPr>
        </p:nvSpPr>
        <p:spPr>
          <a:xfrm>
            <a:off x="663575" y="1600200"/>
            <a:ext cx="8832850" cy="490061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В каждом человеке есть что-то от холерика, сангвиника, флегматика и меланхолика. </a:t>
            </a:r>
          </a:p>
          <a:p>
            <a:pPr eaLnBrk="1" hangingPunct="1"/>
            <a:r>
              <a:rPr lang="ru-RU" sz="3200" dirty="0" smtClean="0"/>
              <a:t>Вопрос, кем лучше быть, не имеет смысла, как и вопрос, какое время года лучше.</a:t>
            </a:r>
          </a:p>
          <a:p>
            <a:pPr eaLnBrk="1" hangingPunct="1"/>
            <a:r>
              <a:rPr lang="ru-RU" sz="3200" dirty="0" smtClean="0"/>
              <a:t> В каждом есть свои плюсы и свои минусы. </a:t>
            </a:r>
          </a:p>
          <a:p>
            <a:pPr eaLnBrk="1" hangingPunct="1"/>
            <a:r>
              <a:rPr lang="ru-RU" sz="3200" dirty="0" smtClean="0"/>
              <a:t>Надо их знать и действовать, выбирая эффективную модель поведения в зависимости от ситуации, не идя на поводу у природных качеств, а развивая их.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940050" y="357188"/>
            <a:ext cx="6635750" cy="52959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 БУДНИЧНЫХ РАДОСТЯХ И ГОРЕСТЯХ ЖИЗНИ НУЖНО БЫТЬ </a:t>
            </a:r>
            <a:r>
              <a:rPr lang="ru-RU" sz="3200" b="1" u="sng" dirty="0" smtClean="0"/>
              <a:t>САНГВИНИКОМ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В ВАЖНЫХ СОБЫТИЯХ ЖИЗНИ – </a:t>
            </a:r>
            <a:r>
              <a:rPr lang="ru-RU" sz="3200" b="1" u="sng" dirty="0" smtClean="0">
                <a:solidFill>
                  <a:srgbClr val="FFFF00"/>
                </a:solidFill>
              </a:rPr>
              <a:t>МЕЛАНХОЛИКОМ</a:t>
            </a:r>
            <a:r>
              <a:rPr lang="ru-RU" sz="3200" dirty="0" smtClean="0">
                <a:solidFill>
                  <a:srgbClr val="FFFF00"/>
                </a:solidFill>
              </a:rPr>
              <a:t>,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ОТНОСИТЕЛЬНО ВЛЕЧЕНИЙ, ГЛУБОКО ЗАТРАГИВАЮЩИХ НАШИ ИНТЕРЕСЫ, - </a:t>
            </a:r>
            <a:r>
              <a:rPr lang="ru-RU" sz="3200" b="1" u="sng" dirty="0" smtClean="0">
                <a:solidFill>
                  <a:srgbClr val="C00000"/>
                </a:solidFill>
              </a:rPr>
              <a:t>ХОЛЕРИКОМ</a:t>
            </a:r>
            <a:r>
              <a:rPr lang="ru-RU" sz="3200" dirty="0" smtClean="0">
                <a:solidFill>
                  <a:srgbClr val="C00000"/>
                </a:solidFill>
              </a:rPr>
              <a:t>,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92D050"/>
                </a:solidFill>
              </a:rPr>
              <a:t>И, НАКОНЕЦ, В ИСПОЛНЕНИИ РЕШЕНИЯ – </a:t>
            </a:r>
            <a:r>
              <a:rPr lang="ru-RU" sz="3200" b="1" dirty="0" smtClean="0">
                <a:solidFill>
                  <a:srgbClr val="92D050"/>
                </a:solidFill>
              </a:rPr>
              <a:t>ФЛЕГМАТИКОМ.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59050" y="6049963"/>
            <a:ext cx="7264400" cy="685800"/>
          </a:xfrm>
        </p:spPr>
        <p:txBody>
          <a:bodyPr>
            <a:normAutofit fontScale="700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100" b="1" dirty="0" smtClean="0"/>
              <a:t>Вильгельм ВУНДТ, </a:t>
            </a: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немецкий психолог, физиолог и философ</a:t>
            </a:r>
            <a:endParaRPr lang="ru-RU" dirty="0"/>
          </a:p>
        </p:txBody>
      </p:sp>
      <p:sp>
        <p:nvSpPr>
          <p:cNvPr id="1126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  <p:pic>
        <p:nvPicPr>
          <p:cNvPr id="11269" name="Picture 3" descr="C:\Documents and Settings\Oxana.HOME-26D7B77438\Рабочий стол\133200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00472" y="1194690"/>
            <a:ext cx="2545903" cy="308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63" y="0"/>
            <a:ext cx="9186862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Особенности темперамента </a:t>
            </a:r>
            <a:br>
              <a:rPr lang="ru-RU" sz="3100" dirty="0" smtClean="0"/>
            </a:br>
            <a:r>
              <a:rPr lang="ru-RU" sz="3100" dirty="0" smtClean="0"/>
              <a:t>необходимо учитывать при выборе профессии, </a:t>
            </a:r>
            <a:br>
              <a:rPr lang="ru-RU" sz="3100" dirty="0" smtClean="0"/>
            </a:br>
            <a:r>
              <a:rPr lang="ru-RU" sz="3100" dirty="0" smtClean="0"/>
              <a:t>но не следует путать темперамент с характером.</a:t>
            </a:r>
            <a:endParaRPr lang="ru-RU" dirty="0"/>
          </a:p>
        </p:txBody>
      </p:sp>
      <p:sp>
        <p:nvSpPr>
          <p:cNvPr id="4301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81000" y="1928813"/>
            <a:ext cx="9286875" cy="471487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ru-RU" dirty="0" smtClean="0">
                <a:solidFill>
                  <a:srgbClr val="FFC000"/>
                </a:solidFill>
              </a:rPr>
              <a:t>Доброта и жестокость, трудолюбие и лень, аккуратность и неряшливость — все эти черты характера не заложены от природы, а формируются на протяжении всей жизни.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dirty="0" smtClean="0">
                <a:solidFill>
                  <a:srgbClr val="92D050"/>
                </a:solidFill>
              </a:rPr>
              <a:t>Умным или глупым, честным или лживым, талантливым или бездарным может быть человек с любым темпераментом.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ru-RU" dirty="0" smtClean="0">
                <a:solidFill>
                  <a:srgbClr val="FFC000"/>
                </a:solidFill>
              </a:rPr>
              <a:t>Успешность человека зависит не от его темперамента, а от способностей, знаний, навыков и направленности личности.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595438" y="150018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Это интересно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60400" y="6857998"/>
            <a:ext cx="5872163" cy="891481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8504" y="0"/>
            <a:ext cx="90010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</a:rPr>
              <a:t>Хладнокровие и невозмутимость больше всего необходимы: 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400" dirty="0" smtClean="0"/>
              <a:t>сотруднику правоохранительных органов, учителю, слесарю, повару</a:t>
            </a:r>
            <a:r>
              <a:rPr lang="ru-RU" sz="2000" dirty="0" smtClean="0"/>
              <a:t>.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FFFF00"/>
                </a:solidFill>
              </a:rPr>
              <a:t> Для  интроверта больше всего подойдет работа: </a:t>
            </a:r>
          </a:p>
          <a:p>
            <a:r>
              <a:rPr lang="ru-RU" sz="2400" b="1" dirty="0" smtClean="0"/>
              <a:t>юриста, журналиста, парикмахера, корректора. 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3. Руководить людьми труднее всего: </a:t>
            </a:r>
          </a:p>
          <a:p>
            <a:r>
              <a:rPr lang="ru-RU" sz="2400" b="1" dirty="0" smtClean="0"/>
              <a:t>сангвинику, холерику, флегматику, меланхолику 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4. Экстраверту лучше заниматься: </a:t>
            </a:r>
          </a:p>
          <a:p>
            <a:r>
              <a:rPr lang="ru-RU" sz="2400" b="1" dirty="0" smtClean="0"/>
              <a:t>научной деятельностью, конкретным практическим трудом, обслуживанием клиентов, вычислениями и расчетами. 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FFFF00"/>
                </a:solidFill>
              </a:rPr>
              <a:t>5. Меланхолику не рекомендуется работать: </a:t>
            </a:r>
          </a:p>
          <a:p>
            <a:r>
              <a:rPr lang="ru-RU" sz="2400" b="1" dirty="0" smtClean="0"/>
              <a:t>терапевтом, хирургом, окулистом, рентгенологом.</a:t>
            </a:r>
          </a:p>
          <a:p>
            <a:endParaRPr lang="ru-RU" sz="2400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38313" y="4714875"/>
            <a:ext cx="7924800" cy="6858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48131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xfrm>
            <a:off x="1733550" y="6567806"/>
            <a:ext cx="4953000" cy="45719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>
          <a:xfrm>
            <a:off x="1690688" y="0"/>
            <a:ext cx="8215312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6750" y="214313"/>
            <a:ext cx="8750300" cy="869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ГИППОКРАТ  </a:t>
            </a:r>
            <a:br>
              <a:rPr lang="ru-RU" dirty="0" smtClean="0"/>
            </a:br>
            <a:r>
              <a:rPr lang="ru-RU" sz="3600" i="1" dirty="0" smtClean="0"/>
              <a:t>( </a:t>
            </a:r>
            <a:r>
              <a:rPr lang="en-US" sz="3600" b="1" i="1" dirty="0" smtClean="0"/>
              <a:t>V</a:t>
            </a:r>
            <a:r>
              <a:rPr lang="ru-RU" sz="3600" i="1" dirty="0" smtClean="0"/>
              <a:t>век до нашей  эры. Греческий врач и педагог )</a:t>
            </a:r>
            <a:endParaRPr lang="ru-RU" sz="3600" i="1" dirty="0"/>
          </a:p>
        </p:txBody>
      </p:sp>
      <p:sp>
        <p:nvSpPr>
          <p:cNvPr id="1229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2</a:t>
            </a:r>
          </a:p>
        </p:txBody>
      </p:sp>
      <p:sp>
        <p:nvSpPr>
          <p:cNvPr id="12292" name="Содержимое 5"/>
          <p:cNvSpPr>
            <a:spLocks noGrp="1"/>
          </p:cNvSpPr>
          <p:nvPr>
            <p:ph sz="quarter" idx="1"/>
          </p:nvPr>
        </p:nvSpPr>
        <p:spPr>
          <a:xfrm>
            <a:off x="2595563" y="1928813"/>
            <a:ext cx="6934200" cy="300037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В роду Гиппократа было около 17 поколений врачей</a:t>
            </a:r>
          </a:p>
          <a:p>
            <a:pPr eaLnBrk="1" hangingPunct="1">
              <a:buFont typeface="Wingdings" pitchFamily="2" charset="2"/>
              <a:buNone/>
            </a:pPr>
            <a:endParaRPr lang="ru-RU" sz="3600" dirty="0" smtClean="0"/>
          </a:p>
          <a:p>
            <a:pPr eaLnBrk="1" hangingPunct="1"/>
            <a:r>
              <a:rPr lang="ru-RU" sz="3600" dirty="0" smtClean="0"/>
              <a:t>Описал все ныне известные типы людей: сангвиника, холерика, меланхолика и флегматика.</a:t>
            </a:r>
          </a:p>
        </p:txBody>
      </p:sp>
      <p:pic>
        <p:nvPicPr>
          <p:cNvPr id="12293" name="Picture 3" descr="C:\Documents and Settings\Oxana.HOME-26D7B77438\Рабочий стол\hippocrates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00472" y="2234625"/>
            <a:ext cx="2448271" cy="337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/>
          </p:nvPr>
        </p:nvSpPr>
        <p:spPr>
          <a:xfrm>
            <a:off x="2024063" y="0"/>
            <a:ext cx="7881937" cy="1143000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Гиппократ  сравнивал  четыре  типа темперамента  с  четырьмя  стихиями</a:t>
            </a:r>
            <a:endParaRPr lang="ru-RU" dirty="0" smtClean="0"/>
          </a:p>
        </p:txBody>
      </p:sp>
      <p:sp>
        <p:nvSpPr>
          <p:cNvPr id="1331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2</a:t>
            </a:r>
          </a:p>
        </p:txBody>
      </p:sp>
      <p:sp>
        <p:nvSpPr>
          <p:cNvPr id="13316" name="Текст 11"/>
          <p:cNvSpPr>
            <a:spLocks noGrp="1"/>
          </p:cNvSpPr>
          <p:nvPr>
            <p:ph type="body" idx="2"/>
          </p:nvPr>
        </p:nvSpPr>
        <p:spPr>
          <a:xfrm>
            <a:off x="452438" y="1785938"/>
            <a:ext cx="4286250" cy="4357687"/>
          </a:xfrm>
        </p:spPr>
        <p:txBody>
          <a:bodyPr/>
          <a:lstStyle/>
          <a:p>
            <a:pPr eaLnBrk="1" hangingPunct="1"/>
            <a:r>
              <a:rPr lang="ru-RU" sz="3200" i="1" dirty="0" smtClean="0">
                <a:solidFill>
                  <a:srgbClr val="002060"/>
                </a:solidFill>
              </a:rPr>
              <a:t>Гармония  четырёх стихий  создаёт  жизнь на  Земле, </a:t>
            </a:r>
          </a:p>
          <a:p>
            <a:pPr eaLnBrk="1" hangingPunct="1"/>
            <a:r>
              <a:rPr lang="ru-RU" sz="3200" i="1" dirty="0" smtClean="0">
                <a:solidFill>
                  <a:srgbClr val="002060"/>
                </a:solidFill>
              </a:rPr>
              <a:t>гармония  четырёх начал  в  человеке позволяет  жить  ему полноценной  жизнью</a:t>
            </a:r>
          </a:p>
        </p:txBody>
      </p:sp>
      <p:sp>
        <p:nvSpPr>
          <p:cNvPr id="13317" name="Содержимое 5"/>
          <p:cNvSpPr>
            <a:spLocks noGrp="1"/>
          </p:cNvSpPr>
          <p:nvPr>
            <p:ph sz="quarter" idx="1"/>
          </p:nvPr>
        </p:nvSpPr>
        <p:spPr>
          <a:xfrm>
            <a:off x="4953000" y="1752600"/>
            <a:ext cx="454025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dirty="0" smtClean="0"/>
              <a:t>	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5095876" y="1714486"/>
          <a:ext cx="4429156" cy="4429156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1785950"/>
                <a:gridCol w="2643206"/>
              </a:tblGrid>
              <a:tr h="1107289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n>
                            <a:solidFill>
                              <a:srgbClr val="FF0000"/>
                            </a:solidFill>
                          </a:ln>
                        </a:rPr>
                        <a:t>ХОЛЕРИК</a:t>
                      </a:r>
                      <a:endParaRPr lang="ru-RU" sz="2800" b="1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/>
                </a:tc>
              </a:tr>
              <a:tr h="1107289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ФЛЕГМАТИК</a:t>
                      </a:r>
                      <a:endParaRPr lang="ru-RU" sz="2800" b="1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1107289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МЕЛАНХОЛИК</a:t>
                      </a:r>
                      <a:endParaRPr lang="ru-RU" sz="2800" b="1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1107289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САНГВИНИК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9" name="Picture 3" descr="C:\Documents and Settings\Oxana.HOME-26D7B77438\Рабочий стол\огонь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095875" y="1714500"/>
            <a:ext cx="150018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C:\Documents and Settings\Oxana.HOME-26D7B77438\Рабочий стол\воздух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5095875" y="5000625"/>
            <a:ext cx="1517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 descr="C:\Documents and Settings\Oxana.HOME-26D7B77438\Рабочий стол\земля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095875" y="2786063"/>
            <a:ext cx="1500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C:\Documents and Settings\Oxana.HOME-26D7B77438\Рабочий стол\вода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5095875" y="3929063"/>
            <a:ext cx="1500188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7" descr="C:\Documents and Settings\Oxana.HOME-26D7B77438\Рабочий стол\DSC_053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8415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5"/>
          <p:cNvSpPr>
            <a:spLocks noGrp="1"/>
          </p:cNvSpPr>
          <p:nvPr>
            <p:ph type="title"/>
          </p:nvPr>
        </p:nvSpPr>
        <p:spPr>
          <a:xfrm>
            <a:off x="309563" y="0"/>
            <a:ext cx="9245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Иван  Петрович  ПАВЛОВ  (1849-1936)</a:t>
            </a:r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6667500" y="1785938"/>
            <a:ext cx="2643188" cy="43434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buFont typeface="Wingdings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«Греческий гений Гиппократ уловил в массе бесчисленных вариантов человеческого поведения капитальные черты»</a:t>
            </a:r>
          </a:p>
          <a:p>
            <a:pPr eaLnBrk="1" fontAlgn="auto" hangingPunct="1">
              <a:buFont typeface="Wingdings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38125" y="1857375"/>
            <a:ext cx="3968750" cy="4419600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один из авторитетнейших учёных России,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физиолог,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психолог,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создатель науки о  высшей нервной деятельности,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основатель крупнейшей российской физиологической школы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800" dirty="0" smtClean="0"/>
              <a:t>Лауреат Нобелевской премии 1904года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14342" name="Picture 3" descr="C:\Documents and Settings\Oxana.HOME-26D7B77438\Рабочий стол\iCAQ0VMF3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095750" y="2060849"/>
            <a:ext cx="2466923" cy="305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63575" y="228600"/>
            <a:ext cx="8832850" cy="990600"/>
          </a:xfrm>
        </p:spPr>
        <p:txBody>
          <a:bodyPr/>
          <a:lstStyle/>
          <a:p>
            <a:pPr algn="ctr" eaLnBrk="1" hangingPunct="1"/>
            <a:r>
              <a:rPr lang="ru-RU" sz="2400" dirty="0" smtClean="0">
                <a:solidFill>
                  <a:srgbClr val="FF0000"/>
                </a:solidFill>
              </a:rPr>
              <a:t>Это интересно!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2048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63575" y="1600200"/>
            <a:ext cx="8832850" cy="449580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Темперамент – качество врождённое, а не приобретённое.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b="1" dirty="0" smtClean="0">
              <a:solidFill>
                <a:srgbClr val="FFC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Т – обеспечивает  скорость,  силу  и  уравновешенность  наших  реакций.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ru-RU" b="1" dirty="0" smtClean="0">
              <a:solidFill>
                <a:srgbClr val="FFC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Т – проявляется в мышлении, речи, манере общения.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ru-RU" b="1" dirty="0" smtClean="0">
              <a:solidFill>
                <a:srgbClr val="FFC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Т – </a:t>
            </a:r>
            <a:r>
              <a:rPr lang="ru-RU" b="1" u="sng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не влияет</a:t>
            </a:r>
            <a:r>
              <a:rPr lang="ru-RU" b="1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на интересы, успешность, интеллект и деловые качества.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" y="285750"/>
          <a:ext cx="942981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928826"/>
                <a:gridCol w="2357454"/>
                <a:gridCol w="2000264"/>
                <a:gridCol w="1571635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Темперамент </a:t>
                      </a:r>
                    </a:p>
                    <a:p>
                      <a:pPr algn="ctr"/>
                      <a:r>
                        <a:rPr lang="ru-RU" dirty="0" smtClean="0"/>
                        <a:t>по Гиппократу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Похож на киногероя из фильма </a:t>
                      </a:r>
                    </a:p>
                    <a:p>
                      <a:pPr algn="ctr"/>
                      <a:r>
                        <a:rPr lang="ru-RU" dirty="0" smtClean="0"/>
                        <a:t>«Три мушкетёра и </a:t>
                      </a:r>
                      <a:r>
                        <a:rPr lang="ru-RU" dirty="0" err="1" smtClean="0"/>
                        <a:t>д</a:t>
                      </a:r>
                      <a:r>
                        <a:rPr lang="en-US" dirty="0" smtClean="0"/>
                        <a:t>’</a:t>
                      </a:r>
                      <a:r>
                        <a:rPr lang="ru-RU" dirty="0" smtClean="0"/>
                        <a:t>Артаньян»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Краткая </a:t>
                      </a:r>
                    </a:p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Свойства</a:t>
                      </a:r>
                    </a:p>
                    <a:p>
                      <a:pPr algn="ctr"/>
                      <a:r>
                        <a:rPr lang="ru-RU" dirty="0" smtClean="0"/>
                        <a:t>нервной системы</a:t>
                      </a:r>
                    </a:p>
                    <a:p>
                      <a:pPr algn="ctr"/>
                      <a:r>
                        <a:rPr lang="ru-RU" dirty="0" smtClean="0"/>
                        <a:t>По Павлову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Выдающиеся личности</a:t>
                      </a:r>
                      <a:endParaRPr lang="ru-RU" dirty="0"/>
                    </a:p>
                  </a:txBody>
                  <a:tcPr/>
                </a:tc>
              </a:tr>
              <a:tr h="30391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ФЛЕГМАТИК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/>
                        <a:t>Атос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Работоспособный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Малоэмоциональный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Серьёзный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Надёжный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Спокойный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Сильный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Уравновешенный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Малоподвижный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     Кутузов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Крылов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Ньютон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407" name="Picture 5" descr="C:\Documents and Settings\Oxana.HOME-26D7B77438\Рабочий стол\кут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8382000" y="1785938"/>
            <a:ext cx="8636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8" name="Picture 6" descr="C:\Documents and Settings\Oxana.HOME-26D7B77438\Рабочий стол\крылов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8382000" y="3214688"/>
            <a:ext cx="8572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Picture 7" descr="C:\Documents and Settings\Oxana.HOME-26D7B77438\Рабочий стол\newton_b01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8382000" y="4643438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Picture 8" descr="C:\Documents and Settings\Oxana.HOME-26D7B77438\Рабочий стол\атос.jpg"/>
          <p:cNvPicPr>
            <a:picLocks noChangeAspect="1" noChangeArrowheads="1"/>
          </p:cNvPicPr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72480" y="2357438"/>
            <a:ext cx="3383763" cy="25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" y="1071563"/>
          <a:ext cx="9429815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2071702"/>
                <a:gridCol w="2214578"/>
                <a:gridCol w="2000264"/>
                <a:gridCol w="1571635"/>
              </a:tblGrid>
              <a:tr h="1601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Темперамент </a:t>
                      </a:r>
                    </a:p>
                    <a:p>
                      <a:pPr algn="ctr"/>
                      <a:r>
                        <a:rPr lang="ru-RU" dirty="0" smtClean="0"/>
                        <a:t>по Гиппократу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Похож на киногероя из фильма </a:t>
                      </a:r>
                    </a:p>
                    <a:p>
                      <a:pPr algn="ctr"/>
                      <a:r>
                        <a:rPr lang="ru-RU" dirty="0" smtClean="0"/>
                        <a:t>«Три мушкетёра и </a:t>
                      </a:r>
                      <a:r>
                        <a:rPr lang="ru-RU" dirty="0" err="1" smtClean="0"/>
                        <a:t>д</a:t>
                      </a:r>
                      <a:r>
                        <a:rPr lang="en-US" dirty="0" smtClean="0"/>
                        <a:t>’</a:t>
                      </a:r>
                      <a:r>
                        <a:rPr lang="ru-RU" dirty="0" smtClean="0"/>
                        <a:t>Артаньян»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Краткая </a:t>
                      </a:r>
                    </a:p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Свойства</a:t>
                      </a:r>
                    </a:p>
                    <a:p>
                      <a:pPr algn="ctr"/>
                      <a:r>
                        <a:rPr lang="ru-RU" dirty="0" smtClean="0"/>
                        <a:t>нервной системы</a:t>
                      </a:r>
                    </a:p>
                    <a:p>
                      <a:pPr algn="ctr"/>
                      <a:r>
                        <a:rPr lang="ru-RU" dirty="0" smtClean="0"/>
                        <a:t>По Павлову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Выдающиеся личности</a:t>
                      </a:r>
                      <a:endParaRPr lang="ru-RU" dirty="0"/>
                    </a:p>
                  </a:txBody>
                  <a:tcPr/>
                </a:tc>
              </a:tr>
              <a:tr h="3327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САНГВИНИК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/>
                        <a:t>Портос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Активный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Энергичный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mtClean="0"/>
                        <a:t>Жизнерадостный</a:t>
                      </a:r>
                      <a:endParaRPr lang="ru-RU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mtClean="0"/>
                        <a:t>Легкомысленный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mtClean="0"/>
                        <a:t>Беззаботный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Сильный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Уравновешенный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Подвижный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 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Наполеон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31" name="Picture 2" descr="C:\Documents and Settings\Oxana.HOME-26D7B77438\Рабочий стол\портос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809625" y="3071812"/>
            <a:ext cx="2517428" cy="251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3" descr="C:\Documents and Settings\Oxana.HOME-26D7B77438\Рабочий стол\нап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8337376" y="2724756"/>
            <a:ext cx="1152128" cy="15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8125" y="5643563"/>
            <a:ext cx="5715000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Кому   из  ваших  знакомых  соответствует  этот  образ?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125" y="285750"/>
          <a:ext cx="942981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928826"/>
                <a:gridCol w="2071702"/>
                <a:gridCol w="2286016"/>
                <a:gridCol w="1571635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Темперамент </a:t>
                      </a:r>
                    </a:p>
                    <a:p>
                      <a:pPr algn="ctr"/>
                      <a:r>
                        <a:rPr lang="ru-RU" dirty="0" smtClean="0"/>
                        <a:t>по Гиппократу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Похож  на киногероя из фильма </a:t>
                      </a:r>
                    </a:p>
                    <a:p>
                      <a:pPr algn="ctr"/>
                      <a:r>
                        <a:rPr lang="ru-RU" dirty="0" smtClean="0"/>
                        <a:t>«Три мушкетёра и </a:t>
                      </a:r>
                      <a:r>
                        <a:rPr lang="ru-RU" dirty="0" err="1" smtClean="0"/>
                        <a:t>д</a:t>
                      </a:r>
                      <a:r>
                        <a:rPr lang="en-US" dirty="0" smtClean="0"/>
                        <a:t>’</a:t>
                      </a:r>
                      <a:r>
                        <a:rPr lang="ru-RU" dirty="0" smtClean="0"/>
                        <a:t>Артаньян»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Краткая </a:t>
                      </a:r>
                    </a:p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Свойства</a:t>
                      </a:r>
                    </a:p>
                    <a:p>
                      <a:pPr algn="ctr"/>
                      <a:r>
                        <a:rPr lang="ru-RU" dirty="0" smtClean="0"/>
                        <a:t>нервной системы</a:t>
                      </a:r>
                    </a:p>
                    <a:p>
                      <a:pPr algn="ctr"/>
                      <a:r>
                        <a:rPr lang="ru-RU" dirty="0" smtClean="0"/>
                        <a:t>По Павлову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Выдающиеся личности</a:t>
                      </a:r>
                      <a:endParaRPr lang="ru-RU" dirty="0"/>
                    </a:p>
                  </a:txBody>
                  <a:tcPr/>
                </a:tc>
              </a:tr>
              <a:tr h="30391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ХОЛЕРИК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/>
                        <a:t>Д</a:t>
                      </a:r>
                      <a:r>
                        <a:rPr lang="en-US" sz="2000" b="0" dirty="0" smtClean="0"/>
                        <a:t>’</a:t>
                      </a:r>
                      <a:r>
                        <a:rPr lang="ru-RU" sz="2000" b="0" dirty="0" err="1" smtClean="0"/>
                        <a:t>артаньян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Очень энергичный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Вспыльчивый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Эмоциональный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Напористый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Чувствительный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Сильный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Неуравновешенный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Подвижный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  Пётр Первый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</a:t>
                      </a:r>
                    </a:p>
                    <a:p>
                      <a:r>
                        <a:rPr lang="ru-RU" dirty="0" smtClean="0"/>
                        <a:t>    Пушкин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Суворов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55" name="Picture 3" descr="C:\Documents and Settings\Oxana.HOME-26D7B77438\Рабочий стол\д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72480" y="2214562"/>
            <a:ext cx="3384375" cy="270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4" descr="C:\Documents and Settings\Oxana.HOME-26D7B77438\Рабочий стол\петр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8453438" y="1785938"/>
            <a:ext cx="8715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5" descr="C:\Documents and Settings\Oxana.HOME-26D7B77438\Рабочий стол\пушкин.jpg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8382000" y="3357563"/>
            <a:ext cx="9620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6" descr="C:\Documents and Settings\Oxana.HOME-26D7B77438\Рабочий стол\суво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8382000" y="4929188"/>
            <a:ext cx="9048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38125" y="6143625"/>
            <a:ext cx="5715000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Кому   из  ваших  знакомых  соответствует  этот  образ?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1516</TotalTime>
  <Words>878</Words>
  <Application>Microsoft Office PowerPoint</Application>
  <PresentationFormat>Лист A4 (210x297 мм)</PresentationFormat>
  <Paragraphs>259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Узор на стекле</vt:lpstr>
      <vt:lpstr>Психология и выбор профессии</vt:lpstr>
      <vt:lpstr>В БУДНИЧНЫХ РАДОСТЯХ И ГОРЕСТЯХ ЖИЗНИ НУЖНО БЫТЬ САНГВИНИКОМ,  В ВАЖНЫХ СОБЫТИЯХ ЖИЗНИ – МЕЛАНХОЛИКОМ,  ОТНОСИТЕЛЬНО ВЛЕЧЕНИЙ, ГЛУБОКО ЗАТРАГИВАЮЩИХ НАШИ ИНТЕРЕСЫ, - ХОЛЕРИКОМ,  И, НАКОНЕЦ, В ИСПОЛНЕНИИ РЕШЕНИЯ – ФЛЕГМАТИКОМ.</vt:lpstr>
      <vt:lpstr>ГИППОКРАТ   ( Vвек до нашей  эры. Греческий врач и педагог )</vt:lpstr>
      <vt:lpstr>Гиппократ  сравнивал  четыре  типа темперамента  с  четырьмя  стихиями</vt:lpstr>
      <vt:lpstr>Иван  Петрович  ПАВЛОВ  (1849-1936)</vt:lpstr>
      <vt:lpstr>Это интересно!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Любая группа людей работает эффективнее, если в ней есть представители всех темпераментов</vt:lpstr>
      <vt:lpstr>В чистом виде темпераменты встречаются редко </vt:lpstr>
      <vt:lpstr>Особенности темперамента  необходимо учитывать при выборе профессии,  но не следует путать темперамент с характером.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Андреева</cp:lastModifiedBy>
  <cp:revision>300</cp:revision>
  <dcterms:created xsi:type="dcterms:W3CDTF">2010-09-02T10:15:44Z</dcterms:created>
  <dcterms:modified xsi:type="dcterms:W3CDTF">2020-04-23T14:10:48Z</dcterms:modified>
</cp:coreProperties>
</file>