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6"/>
  </p:notesMasterIdLst>
  <p:sldIdLst>
    <p:sldId id="267" r:id="rId2"/>
    <p:sldId id="324" r:id="rId3"/>
    <p:sldId id="328" r:id="rId4"/>
    <p:sldId id="351" r:id="rId5"/>
    <p:sldId id="355" r:id="rId6"/>
    <p:sldId id="363" r:id="rId7"/>
    <p:sldId id="364" r:id="rId8"/>
    <p:sldId id="325" r:id="rId9"/>
    <p:sldId id="326" r:id="rId10"/>
    <p:sldId id="327" r:id="rId11"/>
    <p:sldId id="371" r:id="rId12"/>
    <p:sldId id="329" r:id="rId13"/>
    <p:sldId id="348" r:id="rId14"/>
    <p:sldId id="359" r:id="rId15"/>
    <p:sldId id="335" r:id="rId16"/>
    <p:sldId id="367" r:id="rId17"/>
    <p:sldId id="331" r:id="rId18"/>
    <p:sldId id="372" r:id="rId19"/>
    <p:sldId id="374" r:id="rId20"/>
    <p:sldId id="375" r:id="rId21"/>
    <p:sldId id="377" r:id="rId22"/>
    <p:sldId id="330" r:id="rId23"/>
    <p:sldId id="346" r:id="rId24"/>
    <p:sldId id="333" r:id="rId25"/>
    <p:sldId id="344" r:id="rId26"/>
    <p:sldId id="334" r:id="rId27"/>
    <p:sldId id="336" r:id="rId28"/>
    <p:sldId id="354" r:id="rId29"/>
    <p:sldId id="337" r:id="rId30"/>
    <p:sldId id="368" r:id="rId31"/>
    <p:sldId id="347" r:id="rId32"/>
    <p:sldId id="339" r:id="rId33"/>
    <p:sldId id="353" r:id="rId34"/>
    <p:sldId id="357" r:id="rId35"/>
    <p:sldId id="340" r:id="rId36"/>
    <p:sldId id="352" r:id="rId37"/>
    <p:sldId id="376" r:id="rId38"/>
    <p:sldId id="332" r:id="rId39"/>
    <p:sldId id="341" r:id="rId40"/>
    <p:sldId id="369" r:id="rId41"/>
    <p:sldId id="349" r:id="rId42"/>
    <p:sldId id="365" r:id="rId43"/>
    <p:sldId id="366" r:id="rId44"/>
    <p:sldId id="342" r:id="rId45"/>
    <p:sldId id="361" r:id="rId46"/>
    <p:sldId id="379" r:id="rId47"/>
    <p:sldId id="380" r:id="rId48"/>
    <p:sldId id="383" r:id="rId49"/>
    <p:sldId id="381" r:id="rId50"/>
    <p:sldId id="360" r:id="rId51"/>
    <p:sldId id="356" r:id="rId52"/>
    <p:sldId id="358" r:id="rId53"/>
    <p:sldId id="362" r:id="rId54"/>
    <p:sldId id="37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B256165-CF30-4E83-AEFF-9B1E4DEEAC16}">
          <p14:sldIdLst>
            <p14:sldId id="267"/>
            <p14:sldId id="324"/>
            <p14:sldId id="328"/>
            <p14:sldId id="351"/>
            <p14:sldId id="355"/>
            <p14:sldId id="363"/>
            <p14:sldId id="364"/>
            <p14:sldId id="325"/>
            <p14:sldId id="326"/>
            <p14:sldId id="327"/>
            <p14:sldId id="371"/>
            <p14:sldId id="329"/>
            <p14:sldId id="348"/>
            <p14:sldId id="359"/>
            <p14:sldId id="335"/>
            <p14:sldId id="367"/>
            <p14:sldId id="331"/>
            <p14:sldId id="372"/>
            <p14:sldId id="374"/>
            <p14:sldId id="375"/>
            <p14:sldId id="377"/>
            <p14:sldId id="330"/>
            <p14:sldId id="346"/>
            <p14:sldId id="333"/>
            <p14:sldId id="344"/>
            <p14:sldId id="334"/>
            <p14:sldId id="336"/>
            <p14:sldId id="354"/>
            <p14:sldId id="337"/>
            <p14:sldId id="368"/>
            <p14:sldId id="347"/>
            <p14:sldId id="339"/>
            <p14:sldId id="353"/>
            <p14:sldId id="357"/>
            <p14:sldId id="340"/>
            <p14:sldId id="352"/>
            <p14:sldId id="376"/>
            <p14:sldId id="332"/>
            <p14:sldId id="341"/>
            <p14:sldId id="369"/>
            <p14:sldId id="349"/>
            <p14:sldId id="365"/>
            <p14:sldId id="366"/>
            <p14:sldId id="342"/>
            <p14:sldId id="361"/>
            <p14:sldId id="379"/>
            <p14:sldId id="380"/>
            <p14:sldId id="383"/>
            <p14:sldId id="381"/>
            <p14:sldId id="360"/>
            <p14:sldId id="356"/>
            <p14:sldId id="358"/>
            <p14:sldId id="362"/>
            <p14:sldId id="370"/>
            <p14:sldId id="343"/>
            <p14:sldId id="345"/>
          </p14:sldIdLst>
        </p14:section>
        <p14:section name="Раздел без заголовка" id="{DDA08635-56B9-49B4-A55A-03288E3EE71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FF66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4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3EB4-0408-40D1-A4A3-BFF7C278712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3BD11-5320-4B99-A452-CAA254409153}" type="pres">
      <dgm:prSet presAssocID="{6A543EB4-0408-40D1-A4A3-BFF7C278712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C36832-7C8F-4379-A3B8-E595C6B94EFA}" type="pres">
      <dgm:prSet presAssocID="{6A543EB4-0408-40D1-A4A3-BFF7C278712C}" presName="cycle" presStyleCnt="0"/>
      <dgm:spPr/>
    </dgm:pt>
  </dgm:ptLst>
  <dgm:cxnLst>
    <dgm:cxn modelId="{5E6FCC19-1FED-4D18-8B59-2CB258045F9C}" type="presOf" srcId="{6A543EB4-0408-40D1-A4A3-BFF7C278712C}" destId="{9163BD11-5320-4B99-A452-CAA254409153}" srcOrd="0" destOrd="0" presId="urn:microsoft.com/office/officeart/2005/8/layout/radial2"/>
    <dgm:cxn modelId="{32C76AF3-FB61-4920-9FDB-F0DF8324B855}" type="presParOf" srcId="{9163BD11-5320-4B99-A452-CAA254409153}" destId="{90C36832-7C8F-4379-A3B8-E595C6B94EFA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7713-D6E5-4768-A6DA-A348BA33D60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CD325-B3F8-4895-9010-EC03406AE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CD325-B3F8-4895-9010-EC03406AE3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42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8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89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2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48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67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45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49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7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7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3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05AD-5A7D-443D-80EB-B7D381127232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C2F5-76FE-4817-B412-C044DB779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2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329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5661248"/>
            <a:ext cx="6707088" cy="936104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ea typeface="MS Gothic" pitchFamily="49" charset="-128"/>
              </a:rPr>
              <a:t>Учитель математики ГБОУ СОШ №821 г. Москвы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ea typeface="MS Gothic" pitchFamily="49" charset="-128"/>
              </a:rPr>
              <a:t>Мишина Раиса Михайловна</a:t>
            </a:r>
            <a:endParaRPr lang="ru-RU" b="1" i="1" dirty="0">
              <a:solidFill>
                <a:schemeClr val="accent1">
                  <a:lumMod val="20000"/>
                  <a:lumOff val="80000"/>
                </a:schemeClr>
              </a:solidFill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4" name="Шестиугольник 3"/>
          <p:cNvSpPr/>
          <p:nvPr/>
        </p:nvSpPr>
        <p:spPr>
          <a:xfrm rot="16995686">
            <a:off x="1346821" y="-172432"/>
            <a:ext cx="5390567" cy="5440923"/>
          </a:xfrm>
          <a:prstGeom prst="hexagon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 rot="20710821">
            <a:off x="1915026" y="207407"/>
            <a:ext cx="4612929" cy="4035483"/>
          </a:xfrm>
          <a:prstGeom prst="hexagon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Подготовка к ОГЭ - 2015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Задача №10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Users\mama\Desktop\интересненькое\54036_1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996952"/>
            <a:ext cx="1440160" cy="1440160"/>
          </a:xfrm>
          <a:prstGeom prst="rect">
            <a:avLst/>
          </a:prstGeom>
          <a:noFill/>
        </p:spPr>
      </p:pic>
      <p:pic>
        <p:nvPicPr>
          <p:cNvPr id="1028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1752" y="0"/>
            <a:ext cx="2232248" cy="2428955"/>
          </a:xfrm>
          <a:prstGeom prst="rect">
            <a:avLst/>
          </a:prstGeom>
          <a:noFill/>
        </p:spPr>
      </p:pic>
      <p:pic>
        <p:nvPicPr>
          <p:cNvPr id="1031" name="Picture 7" descr="C:\Users\mama\Desktop\интересненькое\2719474-36b346fabbafcc4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77072"/>
            <a:ext cx="136729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104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600200"/>
                <a:ext cx="468052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∠АВС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1 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˘АДС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,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то ˘АДС = 184°;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∠САД 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1 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˘ДС,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то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˘ДС  = 120°;</a:t>
                </a:r>
              </a:p>
              <a:p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АВД 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1 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˘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АД, т.к. 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АД= 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184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° - 120° = 64°, то 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∠АВД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= 32°.</a:t>
                </a:r>
                <a:endParaRPr lang="ru-RU" dirty="0" smtClean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r>
                  <a:rPr lang="ru-RU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Ответ: 32</a:t>
                </a:r>
                <a:endParaRPr lang="ru-RU" dirty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600200"/>
                <a:ext cx="4680520" cy="4525963"/>
              </a:xfrm>
              <a:blipFill rotWithShape="1">
                <a:blip r:embed="rId2" cstate="print"/>
                <a:stretch>
                  <a:fillRect l="-2344" t="-2156" r="-3646" b="-2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321" y="2172994"/>
            <a:ext cx="2822693" cy="27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>
            <a:endCxn id="1027" idx="1"/>
          </p:cNvCxnSpPr>
          <p:nvPr/>
        </p:nvCxnSpPr>
        <p:spPr>
          <a:xfrm flipH="1">
            <a:off x="770321" y="2317010"/>
            <a:ext cx="792088" cy="12307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547664" y="2317010"/>
            <a:ext cx="180020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71800" y="2780928"/>
            <a:ext cx="576064" cy="20162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0321" y="3547761"/>
            <a:ext cx="2001479" cy="1227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47664" y="2317010"/>
            <a:ext cx="1224136" cy="24586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27" idx="1"/>
          </p:cNvCxnSpPr>
          <p:nvPr/>
        </p:nvCxnSpPr>
        <p:spPr>
          <a:xfrm flipV="1">
            <a:off x="770321" y="2821066"/>
            <a:ext cx="2577543" cy="7266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6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229539" cy="13378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342" y="3225546"/>
            <a:ext cx="26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25894" y="179379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430180"/>
            <a:ext cx="51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65313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145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104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1653344"/>
                <a:ext cx="4896544" cy="4525963"/>
              </a:xfrm>
            </p:spPr>
            <p:txBody>
              <a:bodyPr/>
              <a:lstStyle/>
              <a:p>
                <a:r>
                  <a:rPr lang="ru-RU" i="1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ea typeface="Cambria Math"/>
                  </a:rPr>
                  <a:t>∠АВС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˘АДС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, то</a:t>
                </a:r>
                <a:r>
                  <a:rPr lang="ru-RU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˘АДС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 = 112°;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∠САД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1 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˘СД, то ˘СД = 84°;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˘АД = 112° - 84° = 28°,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∠АВД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2 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˘АД, </a:t>
                </a:r>
                <a:r>
                  <a:rPr lang="ru-RU" sz="2400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то ∠АВД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= 14°.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Ответ: 14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1653344"/>
                <a:ext cx="4896544" cy="4525963"/>
              </a:xfrm>
              <a:blipFill rotWithShape="1">
                <a:blip r:embed="rId2" cstate="print"/>
                <a:stretch>
                  <a:fillRect l="-2242" t="-1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770321" y="2317010"/>
            <a:ext cx="777343" cy="1287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547664" y="2317010"/>
            <a:ext cx="180020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783460" y="2768562"/>
            <a:ext cx="520646" cy="2005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0321" y="3544907"/>
            <a:ext cx="2001479" cy="1227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60456" y="2315583"/>
            <a:ext cx="1224136" cy="24586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70321" y="2826569"/>
            <a:ext cx="2487264" cy="7266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428068" cy="15539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354776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8068" y="1844824"/>
            <a:ext cx="42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399041"/>
            <a:ext cx="400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8283" y="4860055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cxnSp>
        <p:nvCxnSpPr>
          <p:cNvPr id="20" name="Прямая соединительная линия 19"/>
          <p:cNvCxnSpPr>
            <a:stCxn id="5" idx="2"/>
            <a:endCxn id="5" idx="2"/>
          </p:cNvCxnSpPr>
          <p:nvPr/>
        </p:nvCxnSpPr>
        <p:spPr>
          <a:xfrm>
            <a:off x="1642716" y="23680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2"/>
            <a:endCxn id="5" idx="2"/>
          </p:cNvCxnSpPr>
          <p:nvPr/>
        </p:nvCxnSpPr>
        <p:spPr>
          <a:xfrm>
            <a:off x="1642716" y="23680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8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114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9952" y="1600200"/>
                <a:ext cx="4752528" cy="4525963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∠АОВ = 180° - 44° = 136° -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ц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ентральный угол, то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∠АСВ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∠АОВ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= 68°.</a:t>
                </a:r>
              </a:p>
              <a:p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Ответ: 68.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9952" y="1600200"/>
                <a:ext cx="4752528" cy="4525963"/>
              </a:xfrm>
              <a:blipFill rotWithShape="1">
                <a:blip r:embed="rId2" cstate="print"/>
                <a:stretch>
                  <a:fillRect l="-2564" t="-1213" r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755576" y="2420888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39652" y="2636912"/>
            <a:ext cx="1512168" cy="2412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03648" y="2636912"/>
            <a:ext cx="1512168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39652" y="2636912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48798" y="2172049"/>
            <a:ext cx="38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951820" y="21720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7971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771800" y="501317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195736" y="356343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3813"/>
            <a:ext cx="1630506" cy="1774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92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114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46449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∠АОВ = 94°, то</a:t>
            </a:r>
            <a:r>
              <a:rPr lang="ru-RU" dirty="0">
                <a:latin typeface="Cambria Math"/>
                <a:ea typeface="Cambria Math"/>
              </a:rPr>
              <a:t> ∠АСВ </a:t>
            </a:r>
            <a:r>
              <a:rPr lang="ru-RU" dirty="0" smtClean="0">
                <a:latin typeface="Cambria Math"/>
                <a:ea typeface="Cambria Math"/>
              </a:rPr>
              <a:t>= </a:t>
            </a:r>
            <a:r>
              <a:rPr lang="en-US" dirty="0">
                <a:latin typeface="Cambria Math"/>
                <a:ea typeface="Cambria Math"/>
              </a:rPr>
              <a:t>?</a:t>
            </a:r>
            <a:endParaRPr lang="ru-RU" dirty="0" smtClean="0">
              <a:latin typeface="Cambria Math"/>
              <a:ea typeface="Cambria Math"/>
            </a:endParaRPr>
          </a:p>
          <a:p>
            <a:r>
              <a:rPr lang="ru-RU" dirty="0" smtClean="0">
                <a:latin typeface="Cambria Math"/>
                <a:ea typeface="Cambria Math"/>
              </a:rPr>
              <a:t> ∠</a:t>
            </a:r>
            <a:r>
              <a:rPr lang="ru-RU" dirty="0">
                <a:latin typeface="Cambria Math"/>
                <a:ea typeface="Cambria Math"/>
              </a:rPr>
              <a:t>АСВ = 47</a:t>
            </a:r>
            <a:r>
              <a:rPr lang="ru-RU" dirty="0" smtClean="0">
                <a:latin typeface="Cambria Math"/>
                <a:ea typeface="Cambria Math"/>
              </a:rPr>
              <a:t>°.</a:t>
            </a:r>
            <a:endParaRPr lang="en-US" dirty="0" smtClean="0">
              <a:latin typeface="Cambria Math"/>
              <a:ea typeface="Cambria Math"/>
            </a:endParaRPr>
          </a:p>
          <a:p>
            <a:endParaRPr lang="ru-RU" dirty="0">
              <a:latin typeface="Cambria Math"/>
              <a:ea typeface="Cambria Math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mbria Math"/>
                <a:ea typeface="Cambria Math"/>
              </a:rPr>
              <a:t>Ответ: 47</a:t>
            </a:r>
          </a:p>
        </p:txBody>
      </p:sp>
      <p:sp>
        <p:nvSpPr>
          <p:cNvPr id="6" name="Овал 5"/>
          <p:cNvSpPr/>
          <p:nvPr/>
        </p:nvSpPr>
        <p:spPr>
          <a:xfrm>
            <a:off x="755576" y="2420888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39652" y="2636912"/>
            <a:ext cx="1512168" cy="2412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03648" y="2636912"/>
            <a:ext cx="1512168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39652" y="2636912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48798" y="2172049"/>
            <a:ext cx="38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951820" y="21720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7971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771800" y="505876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195736" y="356343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494245" cy="1625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99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114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dirty="0" smtClean="0"/>
              <a:t>∆ВОС: </a:t>
            </a:r>
            <a:r>
              <a:rPr lang="ru-RU" dirty="0" smtClean="0">
                <a:latin typeface="Cambria Math"/>
                <a:ea typeface="Cambria Math"/>
              </a:rPr>
              <a:t>∠ОСВ =∠ОВС</a:t>
            </a:r>
            <a:r>
              <a:rPr lang="en-US" dirty="0" smtClean="0">
                <a:latin typeface="Cambria Math"/>
                <a:ea typeface="Cambria Math"/>
              </a:rPr>
              <a:t> =54°</a:t>
            </a:r>
            <a:r>
              <a:rPr lang="ru-RU" dirty="0" smtClean="0">
                <a:latin typeface="Cambria Math"/>
                <a:ea typeface="Cambria Math"/>
              </a:rPr>
              <a:t>, т.к. ВО = ОС = </a:t>
            </a:r>
            <a:r>
              <a:rPr lang="en-US" dirty="0" smtClean="0">
                <a:latin typeface="Cambria Math"/>
                <a:ea typeface="Cambria Math"/>
              </a:rPr>
              <a:t>R</a:t>
            </a:r>
            <a:r>
              <a:rPr lang="ru-RU" dirty="0" smtClean="0">
                <a:latin typeface="Cambria Math"/>
                <a:ea typeface="Cambria Math"/>
              </a:rPr>
              <a:t>,</a:t>
            </a:r>
          </a:p>
          <a:p>
            <a:r>
              <a:rPr lang="ru-RU" dirty="0">
                <a:latin typeface="Cambria Math"/>
                <a:ea typeface="Cambria Math"/>
              </a:rPr>
              <a:t>т</a:t>
            </a:r>
            <a:r>
              <a:rPr lang="ru-RU" dirty="0" smtClean="0">
                <a:latin typeface="Cambria Math"/>
                <a:ea typeface="Cambria Math"/>
              </a:rPr>
              <a:t>о ∠ВОС = 180° - 54°·2  = 72°;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∠АОД = ∠ВОС = 72°.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mbria Math"/>
                <a:ea typeface="Cambria Math"/>
              </a:rPr>
              <a:t>Ответ: 72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420888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39652" y="2636912"/>
            <a:ext cx="1512168" cy="2412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03648" y="2636912"/>
            <a:ext cx="1512168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39652" y="2636912"/>
            <a:ext cx="1512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48798" y="2172049"/>
            <a:ext cx="38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951820" y="21720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7971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771800" y="505876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195736" y="356343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22"/>
            <a:ext cx="9144000" cy="125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8603"/>
            <a:ext cx="1439652" cy="1566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20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120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51920" y="1844824"/>
                <a:ext cx="5040560" cy="4281339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latin typeface="Cambria Math"/>
                    <a:ea typeface="Cambria Math"/>
                  </a:rPr>
                  <a:t>∠ВОС = ∠АОД = 108°,</a:t>
                </a:r>
              </a:p>
              <a:p>
                <a:r>
                  <a:rPr lang="ru-RU" dirty="0" smtClean="0">
                    <a:latin typeface="Cambria Math"/>
                    <a:ea typeface="Cambria Math"/>
                  </a:rPr>
                  <a:t>∆ВОС: ∠ОВС =∠ОСВ =36°, т.к. ОВ =ОС. ∠АСВ = 36°.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II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способ. </a:t>
                </a:r>
                <a:r>
                  <a:rPr lang="ru-RU" dirty="0" smtClean="0">
                    <a:latin typeface="Cambria Math"/>
                    <a:ea typeface="Cambria Math"/>
                  </a:rPr>
                  <a:t>∠АОВ = 72°, то</a:t>
                </a:r>
              </a:p>
              <a:p>
                <a:r>
                  <a:rPr lang="ru-RU" dirty="0">
                    <a:latin typeface="Cambria Math"/>
                    <a:ea typeface="Cambria Math"/>
                  </a:rPr>
                  <a:t>в</a:t>
                </a:r>
                <a:r>
                  <a:rPr lang="ru-RU" dirty="0" smtClean="0">
                    <a:latin typeface="Cambria Math"/>
                    <a:ea typeface="Cambria Math"/>
                  </a:rPr>
                  <a:t>писанный ∠АСВ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dirty="0">
                        <a:latin typeface="Cambria Math"/>
                        <a:ea typeface="Cambria Math"/>
                      </a:rPr>
                      <m:t>∠АОВ</m:t>
                    </m:r>
                    <m:r>
                      <m:rPr>
                        <m:nor/>
                      </m:rPr>
                      <a:rPr lang="ru-RU" b="0" i="0" dirty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ru-RU" b="0" dirty="0" smtClean="0">
                  <a:latin typeface="Cambria Math"/>
                  <a:ea typeface="Cambria Math"/>
                </a:endParaRPr>
              </a:p>
              <a:p>
                <a:r>
                  <a:rPr lang="ru-RU" dirty="0">
                    <a:latin typeface="Cambria Math"/>
                    <a:ea typeface="Cambria Math"/>
                  </a:rPr>
                  <a:t>∠</a:t>
                </a:r>
                <a:r>
                  <a:rPr lang="ru-RU" dirty="0" smtClean="0">
                    <a:latin typeface="Cambria Math"/>
                    <a:ea typeface="Cambria Math"/>
                  </a:rPr>
                  <a:t>АСВ = </a:t>
                </a:r>
                <a:r>
                  <a:rPr lang="ru-RU" dirty="0">
                    <a:latin typeface="Cambria Math"/>
                    <a:ea typeface="Cambria Math"/>
                  </a:rPr>
                  <a:t>36</a:t>
                </a:r>
                <a:r>
                  <a:rPr lang="ru-RU" dirty="0" smtClean="0">
                    <a:latin typeface="Cambria Math"/>
                    <a:ea typeface="Cambria Math"/>
                  </a:rPr>
                  <a:t>°.</a:t>
                </a:r>
              </a:p>
              <a:p>
                <a:r>
                  <a:rPr lang="ru-RU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Ответ: 36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51920" y="1844824"/>
                <a:ext cx="5040560" cy="4281339"/>
              </a:xfrm>
              <a:blipFill rotWithShape="1">
                <a:blip r:embed="rId2" cstate="print"/>
                <a:stretch>
                  <a:fillRect l="-2177" t="-1282"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755576" y="2420888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33" idx="2"/>
          </p:cNvCxnSpPr>
          <p:nvPr/>
        </p:nvCxnSpPr>
        <p:spPr>
          <a:xfrm>
            <a:off x="909946" y="3220005"/>
            <a:ext cx="2581934" cy="1145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03648" y="2636912"/>
            <a:ext cx="1512168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68815" y="2615974"/>
            <a:ext cx="2028356" cy="597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0977717" flipV="1">
            <a:off x="635601" y="2697135"/>
            <a:ext cx="57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951820" y="21720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7971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491880" y="408665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159732" y="3792554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061" y="5613908"/>
            <a:ext cx="1138678" cy="1239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93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120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916832"/>
                <a:ext cx="4495800" cy="4209331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∠АСВ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∠АОВ, то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АОВ = 32°; тогда</a:t>
                </a:r>
              </a:p>
              <a:p>
                <a:r>
                  <a:rPr lang="ru-RU" dirty="0" smtClean="0">
                    <a:latin typeface="Cambria Math"/>
                    <a:ea typeface="Cambria Math"/>
                  </a:rPr>
                  <a:t>∠АОД = 180° - 32° =148°, то ∠АОД = 148°.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Ответ: 148</a:t>
                </a:r>
              </a:p>
              <a:p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916832"/>
                <a:ext cx="4495800" cy="4209331"/>
              </a:xfrm>
              <a:blipFill rotWithShape="1">
                <a:blip r:embed="rId2" cstate="print"/>
                <a:stretch>
                  <a:fillRect l="-2849" t="-1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755576" y="2420888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33" idx="2"/>
          </p:cNvCxnSpPr>
          <p:nvPr/>
        </p:nvCxnSpPr>
        <p:spPr>
          <a:xfrm>
            <a:off x="909946" y="3220005"/>
            <a:ext cx="2581934" cy="1145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403648" y="2636912"/>
            <a:ext cx="1512168" cy="237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68815" y="2615974"/>
            <a:ext cx="2028356" cy="597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0977717" flipV="1">
            <a:off x="635601" y="2697135"/>
            <a:ext cx="57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951820" y="2172049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</a:t>
            </a:r>
            <a:endParaRPr lang="ru-RU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47971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491880" y="408665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2159732" y="3792554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3" y="-7462"/>
            <a:ext cx="912717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240"/>
            <a:ext cx="1163362" cy="1265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47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dirty="0" smtClean="0"/>
              <a:t>116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4320480" cy="42623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∠АСВ = 64°, то ∠АОВ = 180° - 64° = 116°, т.к. ∠ОАС  = ∠ОВС =90°;</a:t>
            </a:r>
          </a:p>
          <a:p>
            <a:r>
              <a:rPr lang="ru-RU" dirty="0" smtClean="0">
                <a:latin typeface="Cambria Math"/>
                <a:ea typeface="Cambria Math"/>
              </a:rPr>
              <a:t>∆АОВ: ОА = ОВ =</a:t>
            </a:r>
            <a:r>
              <a:rPr lang="en-US" dirty="0" smtClean="0">
                <a:latin typeface="Cambria Math"/>
                <a:ea typeface="Cambria Math"/>
              </a:rPr>
              <a:t>R</a:t>
            </a:r>
            <a:r>
              <a:rPr lang="ru-RU" dirty="0" smtClean="0">
                <a:latin typeface="Cambria Math"/>
                <a:ea typeface="Cambria Math"/>
              </a:rPr>
              <a:t>, то</a:t>
            </a:r>
          </a:p>
          <a:p>
            <a:pPr marL="0" indent="0">
              <a:buNone/>
            </a:pPr>
            <a:r>
              <a:rPr lang="ru-RU" dirty="0" smtClean="0">
                <a:latin typeface="Cambria Math"/>
                <a:ea typeface="Cambria Math"/>
              </a:rPr>
              <a:t>∠ОАВ = ∠АВО = (180° - 116°) : 2 = 32°.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Cambria Math"/>
                <a:ea typeface="Cambria Math"/>
              </a:rPr>
              <a:t>Ответ: 32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578250" y="1916832"/>
            <a:ext cx="6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56343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О·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endCxn id="6" idx="0"/>
          </p:cNvCxnSpPr>
          <p:nvPr/>
        </p:nvCxnSpPr>
        <p:spPr>
          <a:xfrm flipH="1" flipV="1">
            <a:off x="2195736" y="2512060"/>
            <a:ext cx="26576" cy="1358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99583" y="3814759"/>
            <a:ext cx="1378385" cy="540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40683" y="2419298"/>
            <a:ext cx="2331317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563888" y="2440052"/>
            <a:ext cx="1008112" cy="1925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7395" y="2495693"/>
            <a:ext cx="1376493" cy="1859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18712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635896" y="43651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9427"/>
            <a:ext cx="1475656" cy="16056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178442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978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/>
              <a:t>116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0355" y="1653234"/>
            <a:ext cx="4466141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∠АОВ =180° - 56°=124°,</a:t>
            </a:r>
          </a:p>
          <a:p>
            <a:pPr marL="0" indent="0">
              <a:buNone/>
            </a:pPr>
            <a:r>
              <a:rPr lang="ru-RU" dirty="0">
                <a:latin typeface="Cambria Math"/>
                <a:ea typeface="Cambria Math"/>
              </a:rPr>
              <a:t>т</a:t>
            </a:r>
            <a:r>
              <a:rPr lang="ru-RU" dirty="0" smtClean="0">
                <a:latin typeface="Cambria Math"/>
                <a:ea typeface="Cambria Math"/>
              </a:rPr>
              <a:t>.к. ∠ОАС =∠ОВС = 90°;</a:t>
            </a:r>
          </a:p>
          <a:p>
            <a:r>
              <a:rPr lang="ru-RU" dirty="0" smtClean="0"/>
              <a:t>∆ОАВ: ОА = ОВ, то </a:t>
            </a:r>
            <a:r>
              <a:rPr lang="ru-RU" dirty="0" smtClean="0">
                <a:latin typeface="Cambria Math"/>
                <a:ea typeface="Cambria Math"/>
              </a:rPr>
              <a:t>∠АВО = ∠ОАВ = </a:t>
            </a:r>
            <a:r>
              <a:rPr lang="ru-RU" dirty="0">
                <a:latin typeface="Cambria Math"/>
                <a:ea typeface="Cambria Math"/>
              </a:rPr>
              <a:t>(180° - </a:t>
            </a:r>
            <a:r>
              <a:rPr lang="ru-RU" dirty="0" smtClean="0">
                <a:latin typeface="Cambria Math"/>
                <a:ea typeface="Cambria Math"/>
              </a:rPr>
              <a:t>124°) </a:t>
            </a:r>
            <a:r>
              <a:rPr lang="ru-RU" dirty="0">
                <a:latin typeface="Cambria Math"/>
                <a:ea typeface="Cambria Math"/>
              </a:rPr>
              <a:t>: 2 = </a:t>
            </a:r>
            <a:r>
              <a:rPr lang="ru-RU" dirty="0" smtClean="0">
                <a:latin typeface="Cambria Math"/>
                <a:ea typeface="Cambria Math"/>
              </a:rPr>
              <a:t>28°.</a:t>
            </a:r>
            <a:endParaRPr lang="ru-RU" dirty="0">
              <a:latin typeface="Cambria Math"/>
              <a:ea typeface="Cambria Math"/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Ответ: 28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578250" y="1916832"/>
            <a:ext cx="6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56343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О·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endCxn id="6" idx="0"/>
          </p:cNvCxnSpPr>
          <p:nvPr/>
        </p:nvCxnSpPr>
        <p:spPr>
          <a:xfrm flipH="1" flipV="1">
            <a:off x="2195736" y="2512060"/>
            <a:ext cx="26576" cy="1358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85503" y="3792787"/>
            <a:ext cx="1378385" cy="540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0"/>
          </p:cNvCxnSpPr>
          <p:nvPr/>
        </p:nvCxnSpPr>
        <p:spPr>
          <a:xfrm flipV="1">
            <a:off x="2195736" y="2440052"/>
            <a:ext cx="2374619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563888" y="2440052"/>
            <a:ext cx="1008112" cy="1925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7395" y="2495693"/>
            <a:ext cx="1376493" cy="1859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99452" y="3766110"/>
            <a:ext cx="45719" cy="64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635896" y="43651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90" y="8214"/>
            <a:ext cx="914729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0372"/>
            <a:ext cx="1410456" cy="15347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55656" y="1916832"/>
            <a:ext cx="31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233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/>
              <a:t>116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320480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latin typeface="Cambria Math"/>
                <a:ea typeface="Cambria Math"/>
              </a:rPr>
              <a:t>∠АВО = (180° - 112°):2 =34°.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 smtClean="0">
              <a:latin typeface="Cambria Math"/>
              <a:ea typeface="Cambria Math"/>
            </a:endParaRPr>
          </a:p>
          <a:p>
            <a:r>
              <a:rPr lang="ru-RU" dirty="0" smtClean="0">
                <a:latin typeface="Cambria Math"/>
                <a:ea typeface="Cambria Math"/>
              </a:rPr>
              <a:t>Ответ: 34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578250" y="1916832"/>
            <a:ext cx="6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56343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О·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endCxn id="6" idx="0"/>
          </p:cNvCxnSpPr>
          <p:nvPr/>
        </p:nvCxnSpPr>
        <p:spPr>
          <a:xfrm flipH="1" flipV="1">
            <a:off x="2195736" y="2512060"/>
            <a:ext cx="26576" cy="1358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99583" y="3814759"/>
            <a:ext cx="1378385" cy="540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40683" y="2419298"/>
            <a:ext cx="2331317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563888" y="2440052"/>
            <a:ext cx="1008112" cy="1925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7395" y="2495693"/>
            <a:ext cx="1376493" cy="1859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18712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635896" y="43651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20372"/>
            <a:ext cx="1410456" cy="1534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55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101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 А                                В</a:t>
            </a:r>
          </a:p>
          <a:p>
            <a:pPr marL="0" indent="0"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968552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i="1" dirty="0" smtClean="0"/>
              <a:t>Д </a:t>
            </a:r>
            <a:r>
              <a:rPr lang="ru-RU" i="1" dirty="0"/>
              <a:t>=2</a:t>
            </a:r>
            <a:r>
              <a:rPr lang="en-US" i="1" dirty="0"/>
              <a:t>R – </a:t>
            </a:r>
            <a:r>
              <a:rPr lang="ru-RU" i="1" dirty="0"/>
              <a:t> диаметр окружности, </a:t>
            </a:r>
            <a:r>
              <a:rPr lang="en-US" i="1" dirty="0"/>
              <a:t>R </a:t>
            </a:r>
            <a:r>
              <a:rPr lang="ru-RU" i="1" dirty="0"/>
              <a:t>= </a:t>
            </a:r>
            <a:r>
              <a:rPr lang="ru-RU" i="1" dirty="0" smtClean="0"/>
              <a:t>ОВ;</a:t>
            </a:r>
            <a:endParaRPr lang="ru-RU" i="1" dirty="0"/>
          </a:p>
          <a:p>
            <a:r>
              <a:rPr lang="ru-RU" i="1" dirty="0" smtClean="0"/>
              <a:t>∆ВОС: </a:t>
            </a:r>
            <a:r>
              <a:rPr lang="ru-RU" i="1" dirty="0" smtClean="0">
                <a:ea typeface="Cambria Math"/>
              </a:rPr>
              <a:t>∠С = 90°, то по т. Пифагора ВО² = ОС² +ВС², ВО² = 27² + 36² =</a:t>
            </a:r>
          </a:p>
          <a:p>
            <a:pPr marL="0" indent="0">
              <a:buNone/>
            </a:pPr>
            <a:r>
              <a:rPr lang="ru-RU" i="1" dirty="0" smtClean="0">
                <a:ea typeface="Cambria Math"/>
              </a:rPr>
              <a:t>729 + 1296 = 2025,</a:t>
            </a:r>
          </a:p>
          <a:p>
            <a:r>
              <a:rPr lang="ru-RU" i="1" dirty="0" smtClean="0">
                <a:ea typeface="Cambria Math"/>
              </a:rPr>
              <a:t>ВО = 45, 2</a:t>
            </a:r>
            <a:r>
              <a:rPr lang="en-US" i="1" dirty="0" smtClean="0">
                <a:ea typeface="Cambria Math"/>
              </a:rPr>
              <a:t>R = 90.</a:t>
            </a:r>
          </a:p>
          <a:p>
            <a:r>
              <a:rPr lang="ru-RU" i="1" dirty="0">
                <a:solidFill>
                  <a:srgbClr val="C00000"/>
                </a:solidFill>
                <a:ea typeface="Cambria Math"/>
              </a:rPr>
              <a:t> </a:t>
            </a:r>
            <a:r>
              <a:rPr lang="ru-RU" i="1" dirty="0" smtClean="0">
                <a:solidFill>
                  <a:srgbClr val="C00000"/>
                </a:solidFill>
                <a:ea typeface="Cambria Math"/>
              </a:rPr>
              <a:t>Ответ: 90</a:t>
            </a:r>
            <a:endParaRPr lang="ru-RU" i="1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828516" y="2367501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79612" y="4437112"/>
            <a:ext cx="23042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31740" y="3645024"/>
            <a:ext cx="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49427"/>
            <a:ext cx="1475656" cy="1605691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2231740" y="3645024"/>
            <a:ext cx="1152128" cy="7920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98350" y="4622152"/>
            <a:ext cx="59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877" y="4149080"/>
            <a:ext cx="739899" cy="4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единительная линия 39"/>
          <p:cNvCxnSpPr>
            <a:endCxn id="3075" idx="3"/>
          </p:cNvCxnSpPr>
          <p:nvPr/>
        </p:nvCxnSpPr>
        <p:spPr>
          <a:xfrm flipV="1">
            <a:off x="2555776" y="4377497"/>
            <a:ext cx="0" cy="122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075" idx="1"/>
          </p:cNvCxnSpPr>
          <p:nvPr/>
        </p:nvCxnSpPr>
        <p:spPr>
          <a:xfrm>
            <a:off x="1815877" y="4377497"/>
            <a:ext cx="0" cy="122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6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/>
              <a:t>116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038600" cy="45365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Решение.</a:t>
            </a:r>
          </a:p>
          <a:p>
            <a:r>
              <a:rPr lang="ru-RU" dirty="0">
                <a:latin typeface="Cambria Math"/>
                <a:ea typeface="Cambria Math"/>
              </a:rPr>
              <a:t>∠АВО = (180° - 9</a:t>
            </a:r>
            <a:r>
              <a:rPr lang="ru-RU" dirty="0" smtClean="0">
                <a:latin typeface="Cambria Math"/>
                <a:ea typeface="Cambria Math"/>
              </a:rPr>
              <a:t>2</a:t>
            </a:r>
            <a:r>
              <a:rPr lang="ru-RU" dirty="0">
                <a:latin typeface="Cambria Math"/>
                <a:ea typeface="Cambria Math"/>
              </a:rPr>
              <a:t>°):2 </a:t>
            </a:r>
            <a:r>
              <a:rPr lang="ru-RU" dirty="0" smtClean="0">
                <a:latin typeface="Cambria Math"/>
                <a:ea typeface="Cambria Math"/>
              </a:rPr>
              <a:t>=44</a:t>
            </a:r>
            <a:r>
              <a:rPr lang="ru-RU" dirty="0">
                <a:latin typeface="Cambria Math"/>
                <a:ea typeface="Cambria Math"/>
              </a:rPr>
              <a:t>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>
              <a:latin typeface="Cambria Math"/>
              <a:ea typeface="Cambria Math"/>
            </a:endParaRPr>
          </a:p>
          <a:p>
            <a:r>
              <a:rPr lang="ru-RU" dirty="0">
                <a:solidFill>
                  <a:srgbClr val="C00000"/>
                </a:solidFill>
                <a:latin typeface="Cambria Math"/>
                <a:ea typeface="Cambria Math"/>
              </a:rPr>
              <a:t>Ответ: </a:t>
            </a:r>
            <a:r>
              <a:rPr lang="ru-RU" dirty="0" smtClean="0">
                <a:solidFill>
                  <a:srgbClr val="C00000"/>
                </a:solidFill>
                <a:latin typeface="Cambria Math"/>
                <a:ea typeface="Cambria Math"/>
              </a:rPr>
              <a:t>44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578250" y="1916832"/>
            <a:ext cx="6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56343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О·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endCxn id="6" idx="0"/>
          </p:cNvCxnSpPr>
          <p:nvPr/>
        </p:nvCxnSpPr>
        <p:spPr>
          <a:xfrm flipH="1" flipV="1">
            <a:off x="2195736" y="2512060"/>
            <a:ext cx="26576" cy="1358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99583" y="3814759"/>
            <a:ext cx="1378385" cy="540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40683" y="2419298"/>
            <a:ext cx="2331317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563888" y="2440052"/>
            <a:ext cx="1008112" cy="1925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7395" y="2495693"/>
            <a:ext cx="1376493" cy="1859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18712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635896" y="43651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40" y="-121518"/>
            <a:ext cx="9144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5" y="5320372"/>
            <a:ext cx="1476357" cy="160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70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/>
              <a:t>116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2754" y="1653234"/>
            <a:ext cx="3991733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latin typeface="Cambria Math"/>
                <a:ea typeface="Cambria Math"/>
              </a:rPr>
              <a:t>∠АОВ = 170°, то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∠АВО = (180° - 170°):2 = 5°.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mbria Math"/>
                <a:ea typeface="Cambria Math"/>
              </a:rPr>
              <a:t>Ответ: 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668978" y="1896078"/>
            <a:ext cx="61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56343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О·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endCxn id="6" idx="0"/>
          </p:cNvCxnSpPr>
          <p:nvPr/>
        </p:nvCxnSpPr>
        <p:spPr>
          <a:xfrm flipH="1" flipV="1">
            <a:off x="2195736" y="2512060"/>
            <a:ext cx="26576" cy="13585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199583" y="3814759"/>
            <a:ext cx="1378385" cy="540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40683" y="2419298"/>
            <a:ext cx="2331317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563888" y="2440052"/>
            <a:ext cx="1008112" cy="1925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7395" y="2495693"/>
            <a:ext cx="1376493" cy="1859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18712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635896" y="436510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9" y="0"/>
            <a:ext cx="9119431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0372"/>
            <a:ext cx="1410456" cy="15347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2157688"/>
            <a:ext cx="40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027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115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988840"/>
                <a:ext cx="4038600" cy="41373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/>
                  <a:t>∆АВС: </a:t>
                </a:r>
                <a:r>
                  <a:rPr lang="ru-RU" dirty="0">
                    <a:latin typeface="Cambria Math"/>
                    <a:ea typeface="Cambria Math"/>
                  </a:rPr>
                  <a:t>∠С =90°, то по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ambria Math"/>
                    <a:ea typeface="Cambria Math"/>
                  </a:rPr>
                  <a:t>т. Пифагора АВ² = АС² + ВС²,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ambria Math"/>
                    <a:ea typeface="Cambria Math"/>
                  </a:rPr>
                  <a:t>АВ² = 2</a:t>
                </a:r>
                <a:r>
                  <a:rPr lang="ru-RU" dirty="0" smtClean="0">
                    <a:latin typeface="Cambria Math"/>
                    <a:ea typeface="Cambria Math"/>
                  </a:rPr>
                  <a:t>² </a:t>
                </a:r>
                <a:r>
                  <a:rPr lang="ru-RU" dirty="0">
                    <a:latin typeface="Cambria Math"/>
                    <a:ea typeface="Cambria Math"/>
                  </a:rPr>
                  <a:t>+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21</m:t>
                        </m:r>
                      </m:e>
                    </m:rad>
                  </m:oMath>
                </a14:m>
                <a:r>
                  <a:rPr lang="ru-RU" dirty="0"/>
                  <a:t>)² =</a:t>
                </a:r>
              </a:p>
              <a:p>
                <a:pPr marL="0" indent="0">
                  <a:buNone/>
                </a:pPr>
                <a:r>
                  <a:rPr lang="ru-RU" dirty="0"/>
                  <a:t>4</a:t>
                </a:r>
                <a:r>
                  <a:rPr lang="ru-RU" dirty="0" smtClean="0"/>
                  <a:t> </a:t>
                </a:r>
                <a:r>
                  <a:rPr lang="ru-RU" dirty="0"/>
                  <a:t>+ </a:t>
                </a:r>
                <a:r>
                  <a:rPr lang="ru-RU" dirty="0" smtClean="0"/>
                  <a:t>21 </a:t>
                </a:r>
                <a:r>
                  <a:rPr lang="ru-RU" dirty="0"/>
                  <a:t>= </a:t>
                </a:r>
                <a:r>
                  <a:rPr lang="ru-RU" dirty="0" smtClean="0"/>
                  <a:t>25, АВ = 5,</a:t>
                </a:r>
                <a:endParaRPr lang="ru-RU" dirty="0"/>
              </a:p>
              <a:p>
                <a:r>
                  <a:rPr lang="en-US" dirty="0" smtClean="0"/>
                  <a:t>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АВ, </a:t>
                </a:r>
                <a:r>
                  <a:rPr lang="en-US" dirty="0"/>
                  <a:t>R </a:t>
                </a:r>
                <a:r>
                  <a:rPr lang="ru-RU" dirty="0"/>
                  <a:t>= </a:t>
                </a:r>
                <a:r>
                  <a:rPr lang="ru-RU" dirty="0" smtClean="0"/>
                  <a:t>2,5.</a:t>
                </a:r>
                <a:endParaRPr lang="ru-RU" dirty="0"/>
              </a:p>
              <a:p>
                <a:r>
                  <a:rPr lang="ru-RU" dirty="0">
                    <a:solidFill>
                      <a:srgbClr val="C00000"/>
                    </a:solidFill>
                  </a:rPr>
                  <a:t>Ответ: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2,5</a:t>
                </a:r>
                <a:endParaRPr lang="ru-RU" dirty="0">
                  <a:solidFill>
                    <a:srgbClr val="C00000"/>
                  </a:solidFill>
                </a:endParaRPr>
              </a:p>
              <a:p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988840"/>
                <a:ext cx="4038600" cy="4137323"/>
              </a:xfrm>
              <a:blipFill rotWithShape="1">
                <a:blip r:embed="rId2" cstate="print"/>
                <a:stretch>
                  <a:fillRect l="-3172" t="-2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68" y="2918219"/>
            <a:ext cx="3401863" cy="18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81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1494245" cy="16259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653136"/>
            <a:ext cx="67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653136"/>
            <a:ext cx="47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420888"/>
            <a:ext cx="53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188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115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988840"/>
                <a:ext cx="4316288" cy="41373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∆АВС: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∠С =90°, то по 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т. Пифагора АВ² = АС² + ВС², 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АВ²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= 15² + (5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e>
                    </m:rad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)² =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225 + 175 = 400.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АВ = 20,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АВ,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= 10.</a:t>
                </a:r>
              </a:p>
              <a:p>
                <a:r>
                  <a:rPr lang="ru-RU" dirty="0" smtClean="0">
                    <a:solidFill>
                      <a:srgbClr val="C00000"/>
                    </a:solidFill>
                  </a:rPr>
                  <a:t>Ответ: 10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988840"/>
                <a:ext cx="4316288" cy="4137323"/>
              </a:xfrm>
              <a:blipFill rotWithShape="1">
                <a:blip r:embed="rId2" cstate="print"/>
                <a:stretch>
                  <a:fillRect l="-2966" t="-2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68" y="2918219"/>
            <a:ext cx="3401863" cy="18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7006"/>
            <a:ext cx="1505451" cy="16381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4509120"/>
            <a:ext cx="44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509120"/>
            <a:ext cx="741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2420888"/>
            <a:ext cx="73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680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118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878139"/>
            <a:ext cx="4752528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∠ОКМ = 90° - 19° =71°,</a:t>
            </a:r>
          </a:p>
          <a:p>
            <a:r>
              <a:rPr lang="ru-RU" dirty="0" smtClean="0">
                <a:latin typeface="Cambria Math"/>
                <a:ea typeface="Cambria Math"/>
              </a:rPr>
              <a:t>∆ОКМ: ОК = ОМ, то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∠ОКМ = ∠ОМК = </a:t>
            </a:r>
            <a:r>
              <a:rPr lang="ru-RU" dirty="0">
                <a:latin typeface="Cambria Math"/>
                <a:ea typeface="Cambria Math"/>
              </a:rPr>
              <a:t>71</a:t>
            </a:r>
            <a:r>
              <a:rPr lang="ru-RU" dirty="0" smtClean="0">
                <a:latin typeface="Cambria Math"/>
                <a:ea typeface="Cambria Math"/>
              </a:rPr>
              <a:t>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r>
              <a:rPr lang="ru-RU" dirty="0" smtClean="0">
                <a:latin typeface="Cambria Math"/>
                <a:ea typeface="Cambria Math"/>
              </a:rPr>
              <a:t>Ответ: 71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>
            <a:stCxn id="48" idx="0"/>
            <a:endCxn id="6" idx="4"/>
          </p:cNvCxnSpPr>
          <p:nvPr/>
        </p:nvCxnSpPr>
        <p:spPr>
          <a:xfrm flipH="1">
            <a:off x="2195736" y="3889174"/>
            <a:ext cx="41194" cy="1431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89174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4722" y="5320372"/>
            <a:ext cx="3744416" cy="157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228605" y="3916217"/>
            <a:ext cx="1191267" cy="748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61482" y="5476582"/>
            <a:ext cx="35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</a:t>
            </a:r>
          </a:p>
        </p:txBody>
      </p:sp>
      <p:cxnSp>
        <p:nvCxnSpPr>
          <p:cNvPr id="7" name="Прямая соединительная линия 6"/>
          <p:cNvCxnSpPr>
            <a:stCxn id="6" idx="4"/>
          </p:cNvCxnSpPr>
          <p:nvPr/>
        </p:nvCxnSpPr>
        <p:spPr>
          <a:xfrm flipV="1">
            <a:off x="2195736" y="4664341"/>
            <a:ext cx="1224136" cy="656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9872" y="4604773"/>
            <a:ext cx="47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20" name="Дуга 19"/>
          <p:cNvSpPr/>
          <p:nvPr/>
        </p:nvSpPr>
        <p:spPr>
          <a:xfrm rot="16357572" flipH="1" flipV="1">
            <a:off x="2138788" y="4932747"/>
            <a:ext cx="485832" cy="337145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4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118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512060"/>
            <a:ext cx="4320480" cy="38920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 Math"/>
                <a:ea typeface="Cambria Math"/>
              </a:rPr>
              <a:t>Решение.</a:t>
            </a:r>
          </a:p>
          <a:p>
            <a:r>
              <a:rPr lang="ru-RU" dirty="0" smtClean="0">
                <a:latin typeface="Cambria Math"/>
                <a:ea typeface="Cambria Math"/>
              </a:rPr>
              <a:t>∠</a:t>
            </a:r>
            <a:r>
              <a:rPr lang="ru-RU" dirty="0">
                <a:latin typeface="Cambria Math"/>
                <a:ea typeface="Cambria Math"/>
              </a:rPr>
              <a:t>ОКМ = 90° - </a:t>
            </a:r>
            <a:r>
              <a:rPr lang="ru-RU" dirty="0" smtClean="0">
                <a:latin typeface="Cambria Math"/>
                <a:ea typeface="Cambria Math"/>
              </a:rPr>
              <a:t>39</a:t>
            </a:r>
            <a:r>
              <a:rPr lang="ru-RU" dirty="0">
                <a:latin typeface="Cambria Math"/>
                <a:ea typeface="Cambria Math"/>
              </a:rPr>
              <a:t>° </a:t>
            </a:r>
            <a:r>
              <a:rPr lang="ru-RU" dirty="0" smtClean="0">
                <a:latin typeface="Cambria Math"/>
                <a:ea typeface="Cambria Math"/>
              </a:rPr>
              <a:t>= 51</a:t>
            </a:r>
            <a:r>
              <a:rPr lang="ru-RU" dirty="0">
                <a:latin typeface="Cambria Math"/>
                <a:ea typeface="Cambria Math"/>
              </a:rPr>
              <a:t>°,</a:t>
            </a:r>
          </a:p>
          <a:p>
            <a:r>
              <a:rPr lang="ru-RU" dirty="0">
                <a:latin typeface="Cambria Math"/>
                <a:ea typeface="Cambria Math"/>
              </a:rPr>
              <a:t>∆ОКМ: ОК = ОМ, то</a:t>
            </a:r>
          </a:p>
          <a:p>
            <a:r>
              <a:rPr lang="ru-RU" dirty="0">
                <a:latin typeface="Cambria Math"/>
                <a:ea typeface="Cambria Math"/>
              </a:rPr>
              <a:t>∠ОКМ = ∠ОМК = </a:t>
            </a:r>
            <a:r>
              <a:rPr lang="ru-RU" dirty="0" smtClean="0">
                <a:latin typeface="Cambria Math"/>
                <a:ea typeface="Cambria Math"/>
              </a:rPr>
              <a:t>51</a:t>
            </a:r>
            <a:r>
              <a:rPr lang="ru-RU" dirty="0">
                <a:latin typeface="Cambria Math"/>
                <a:ea typeface="Cambria Math"/>
              </a:rPr>
              <a:t>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r>
              <a:rPr lang="ru-RU" dirty="0">
                <a:solidFill>
                  <a:srgbClr val="C00000"/>
                </a:solidFill>
                <a:latin typeface="Cambria Math"/>
                <a:ea typeface="Cambria Math"/>
              </a:rPr>
              <a:t>Ответ: </a:t>
            </a:r>
            <a:r>
              <a:rPr lang="ru-RU" dirty="0" smtClean="0">
                <a:solidFill>
                  <a:srgbClr val="C00000"/>
                </a:solidFill>
                <a:latin typeface="Cambria Math"/>
                <a:ea typeface="Cambria Math"/>
              </a:rPr>
              <a:t>51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>
            <a:stCxn id="48" idx="0"/>
            <a:endCxn id="6" idx="4"/>
          </p:cNvCxnSpPr>
          <p:nvPr/>
        </p:nvCxnSpPr>
        <p:spPr>
          <a:xfrm flipH="1">
            <a:off x="2195736" y="3889174"/>
            <a:ext cx="41194" cy="1431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89174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4722" y="5320372"/>
            <a:ext cx="3744416" cy="157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228605" y="3916217"/>
            <a:ext cx="1191267" cy="7481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61482" y="5476582"/>
            <a:ext cx="35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</a:t>
            </a:r>
          </a:p>
        </p:txBody>
      </p:sp>
      <p:cxnSp>
        <p:nvCxnSpPr>
          <p:cNvPr id="7" name="Прямая соединительная линия 6"/>
          <p:cNvCxnSpPr>
            <a:stCxn id="6" idx="4"/>
          </p:cNvCxnSpPr>
          <p:nvPr/>
        </p:nvCxnSpPr>
        <p:spPr>
          <a:xfrm flipV="1">
            <a:off x="2195736" y="4664341"/>
            <a:ext cx="1224136" cy="6560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19872" y="4604773"/>
            <a:ext cx="47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</a:t>
            </a:r>
            <a:endParaRPr lang="ru-RU" sz="2800" dirty="0"/>
          </a:p>
        </p:txBody>
      </p:sp>
      <p:sp>
        <p:nvSpPr>
          <p:cNvPr id="20" name="Дуга 19"/>
          <p:cNvSpPr/>
          <p:nvPr/>
        </p:nvSpPr>
        <p:spPr>
          <a:xfrm rot="16357572" flipH="1" flipV="1">
            <a:off x="2138788" y="4932747"/>
            <a:ext cx="485832" cy="337145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23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062" y="5474390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98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119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0" y="1878139"/>
                <a:ext cx="4038600" cy="4525963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∠АСВ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∠АОВ, то </a:t>
                </a:r>
              </a:p>
              <a:p>
                <a:r>
                  <a:rPr lang="ru-RU" dirty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∠АСВ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C00000"/>
                    </a:solidFill>
                  </a:rPr>
                  <a:t> ·153° = 76,5°.</a:t>
                </a:r>
              </a:p>
              <a:p>
                <a:endParaRPr lang="ru-RU" dirty="0">
                  <a:solidFill>
                    <a:srgbClr val="C00000"/>
                  </a:solidFill>
                </a:endParaRPr>
              </a:p>
              <a:p>
                <a:r>
                  <a:rPr lang="ru-RU" dirty="0" smtClean="0">
                    <a:solidFill>
                      <a:srgbClr val="C00000"/>
                    </a:solidFill>
                  </a:rPr>
                  <a:t>Ответ: 76,5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0" y="1878139"/>
                <a:ext cx="4038600" cy="4525963"/>
              </a:xfrm>
              <a:blipFill rotWithShape="1">
                <a:blip r:embed="rId2" cstate="print"/>
                <a:stretch>
                  <a:fillRect l="-2564" t="-1211" r="-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688263" y="2619222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88263" y="3880212"/>
            <a:ext cx="1624287" cy="4265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89174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8263" y="4306809"/>
            <a:ext cx="283441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187395" y="3900051"/>
            <a:ext cx="1335282" cy="4067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8584" y="4023378"/>
            <a:ext cx="32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627784" y="2702501"/>
            <a:ext cx="894893" cy="16107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88263" y="2702500"/>
            <a:ext cx="1939521" cy="16043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4103430"/>
            <a:ext cx="533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488649" y="2276872"/>
            <a:ext cx="51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04"/>
            <a:ext cx="9144000" cy="16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71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78139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8263" y="2619222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55502" y="3356992"/>
            <a:ext cx="1364370" cy="696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078888" y="3988147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48" idx="1"/>
          </p:cNvCxnSpPr>
          <p:nvPr/>
        </p:nvCxnSpPr>
        <p:spPr>
          <a:xfrm flipH="1" flipV="1">
            <a:off x="2093396" y="3998466"/>
            <a:ext cx="1398484" cy="4316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42143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29249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92" y="0"/>
            <a:ext cx="9143999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9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878139"/>
                <a:ext cx="4608512" cy="4525963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ℓ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·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 –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длина дуги окружности,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·45 = 91,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·315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·45·7 = 91·7 =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= 637.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Ответ: 637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878139"/>
                <a:ext cx="4608512" cy="4525963"/>
              </a:xfrm>
              <a:blipFill rotWithShape="1">
                <a:blip r:embed="rId2" cstate="print"/>
                <a:stretch>
                  <a:fillRect l="-2778" t="-1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688263" y="2619222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55502" y="3356992"/>
            <a:ext cx="1364370" cy="696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078888" y="3988147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48" idx="1"/>
          </p:cNvCxnSpPr>
          <p:nvPr/>
        </p:nvCxnSpPr>
        <p:spPr>
          <a:xfrm flipH="1" flipV="1">
            <a:off x="2093396" y="3998466"/>
            <a:ext cx="1398484" cy="4316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42143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29249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419" y="0"/>
            <a:ext cx="9168419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22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78139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8263" y="2619222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55502" y="3356992"/>
            <a:ext cx="1364370" cy="6966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078888" y="3988147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48" idx="1"/>
          </p:cNvCxnSpPr>
          <p:nvPr/>
        </p:nvCxnSpPr>
        <p:spPr>
          <a:xfrm flipH="1" flipV="1">
            <a:off x="2093396" y="3998466"/>
            <a:ext cx="1398484" cy="4316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42143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292494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422"/>
            <a:ext cx="9143999" cy="14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8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2276872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365104"/>
            <a:ext cx="23762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31740" y="3645024"/>
            <a:ext cx="0" cy="7200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71073"/>
            <a:ext cx="1547664" cy="168404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7529" y="4221088"/>
            <a:ext cx="29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42210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482698"/>
            <a:ext cx="56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8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78139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7797" y="2654453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78888" y="2889712"/>
            <a:ext cx="891157" cy="1098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078888" y="3988147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184556" y="4031838"/>
            <a:ext cx="1433560" cy="222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76587" y="402337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0045" y="239284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32"/>
            <a:ext cx="914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33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78139"/>
            <a:ext cx="4038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8263" y="2619222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389140" y="2828024"/>
            <a:ext cx="689748" cy="11953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078888" y="4031959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endCxn id="48" idx="1"/>
          </p:cNvCxnSpPr>
          <p:nvPr/>
        </p:nvCxnSpPr>
        <p:spPr>
          <a:xfrm flipH="1" flipV="1">
            <a:off x="2093396" y="4042278"/>
            <a:ext cx="1398484" cy="4316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42143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2348880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</a:t>
            </a:r>
          </a:p>
        </p:txBody>
      </p:sp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3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726"/>
            <a:ext cx="9144000" cy="18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448787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2434711" y="2567038"/>
            <a:ext cx="576064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11760" y="3863182"/>
            <a:ext cx="1440160" cy="2858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122868" y="2567038"/>
            <a:ext cx="1895159" cy="1798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122868" y="4149080"/>
            <a:ext cx="272905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0447" y="3717032"/>
            <a:ext cx="53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10775" y="2204864"/>
            <a:ext cx="43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3448" y="4240252"/>
            <a:ext cx="43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1490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035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3236" y="1692649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419" y="2449002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9684" y="2636912"/>
            <a:ext cx="538248" cy="1226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7931" y="3863182"/>
            <a:ext cx="1513989" cy="399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122870" y="2636912"/>
            <a:ext cx="676814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122868" y="4262189"/>
            <a:ext cx="2729051" cy="102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871" cy="16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37930" y="3511656"/>
            <a:ext cx="57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1916832"/>
            <a:ext cx="3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9389" y="3992891"/>
            <a:ext cx="19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3964316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</a:t>
            </a:r>
          </a:p>
        </p:txBody>
      </p:sp>
      <p:pic>
        <p:nvPicPr>
          <p:cNvPr id="2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91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3236" y="1692649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419" y="2449002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9684" y="2636912"/>
            <a:ext cx="538248" cy="1226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7931" y="3863182"/>
            <a:ext cx="1513989" cy="399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122870" y="2636912"/>
            <a:ext cx="676814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122868" y="4262189"/>
            <a:ext cx="2729051" cy="102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37930" y="3511656"/>
            <a:ext cx="57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1916832"/>
            <a:ext cx="3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9389" y="3992891"/>
            <a:ext cx="19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3964316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С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06" y="0"/>
            <a:ext cx="916190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43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ambria Math"/>
                <a:ea typeface="Cambria Math"/>
              </a:rPr>
              <a:t>∠АОВ = 180° - 19° =</a:t>
            </a:r>
          </a:p>
          <a:p>
            <a:r>
              <a:rPr lang="ru-RU" dirty="0" smtClean="0">
                <a:latin typeface="Cambria Math"/>
                <a:ea typeface="Cambria Math"/>
              </a:rPr>
              <a:t>161°, т.к. </a:t>
            </a:r>
          </a:p>
          <a:p>
            <a:r>
              <a:rPr lang="ru-RU" dirty="0" smtClean="0">
                <a:latin typeface="Cambria Math"/>
                <a:ea typeface="Cambria Math"/>
              </a:rPr>
              <a:t>∠</a:t>
            </a:r>
            <a:r>
              <a:rPr lang="ru-RU" dirty="0">
                <a:latin typeface="Cambria Math"/>
                <a:ea typeface="Cambria Math"/>
              </a:rPr>
              <a:t>ОАС =∠ОВС =90</a:t>
            </a:r>
            <a:r>
              <a:rPr lang="ru-RU" dirty="0" smtClean="0">
                <a:latin typeface="Cambria Math"/>
                <a:ea typeface="Cambria Math"/>
              </a:rPr>
              <a:t>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 smtClean="0">
              <a:latin typeface="Cambria Math"/>
              <a:ea typeface="Cambria Math"/>
            </a:endParaRPr>
          </a:p>
          <a:p>
            <a:r>
              <a:rPr lang="ru-RU" dirty="0" smtClean="0">
                <a:latin typeface="Cambria Math"/>
                <a:ea typeface="Cambria Math"/>
              </a:rPr>
              <a:t>Ответ: 161.</a:t>
            </a:r>
            <a:endParaRPr lang="ru-RU" dirty="0">
              <a:latin typeface="Cambria Math"/>
              <a:ea typeface="Cambria Math"/>
            </a:endParaRP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31" y="24794"/>
            <a:ext cx="9151431" cy="13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153" y="2609833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54090" y="5402618"/>
            <a:ext cx="39567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54090" y="1894295"/>
            <a:ext cx="936104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7411" idx="2"/>
          </p:cNvCxnSpPr>
          <p:nvPr/>
        </p:nvCxnSpPr>
        <p:spPr>
          <a:xfrm>
            <a:off x="2522127" y="4050650"/>
            <a:ext cx="0" cy="1387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22142" y="3694495"/>
            <a:ext cx="1396888" cy="356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6500" y="3501008"/>
            <a:ext cx="5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5474626"/>
            <a:ext cx="56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3356992"/>
            <a:ext cx="83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40261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22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4228"/>
            <a:ext cx="1172885" cy="127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r>
              <a:rPr lang="ru-RU" dirty="0">
                <a:latin typeface="Cambria Math"/>
                <a:ea typeface="Cambria Math"/>
              </a:rPr>
              <a:t>∠АОВ = 180° - </a:t>
            </a:r>
            <a:r>
              <a:rPr lang="ru-RU" dirty="0" smtClean="0">
                <a:latin typeface="Cambria Math"/>
                <a:ea typeface="Cambria Math"/>
              </a:rPr>
              <a:t>84° </a:t>
            </a:r>
            <a:r>
              <a:rPr lang="ru-RU" dirty="0">
                <a:latin typeface="Cambria Math"/>
                <a:ea typeface="Cambria Math"/>
              </a:rPr>
              <a:t>=</a:t>
            </a:r>
          </a:p>
          <a:p>
            <a:r>
              <a:rPr lang="ru-RU" dirty="0" smtClean="0">
                <a:latin typeface="Cambria Math"/>
                <a:ea typeface="Cambria Math"/>
              </a:rPr>
              <a:t>96°, </a:t>
            </a:r>
            <a:r>
              <a:rPr lang="ru-RU" dirty="0">
                <a:latin typeface="Cambria Math"/>
                <a:ea typeface="Cambria Math"/>
              </a:rPr>
              <a:t>т.к. </a:t>
            </a:r>
          </a:p>
          <a:p>
            <a:r>
              <a:rPr lang="ru-RU" dirty="0">
                <a:latin typeface="Cambria Math"/>
                <a:ea typeface="Cambria Math"/>
              </a:rPr>
              <a:t>∠ОАС =∠ОВС =90°.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>
              <a:latin typeface="Cambria Math"/>
              <a:ea typeface="Cambria Math"/>
            </a:endParaRPr>
          </a:p>
          <a:p>
            <a:r>
              <a:rPr lang="ru-RU" dirty="0">
                <a:latin typeface="Cambria Math"/>
                <a:ea typeface="Cambria Math"/>
              </a:rPr>
              <a:t>Ответ: </a:t>
            </a:r>
            <a:r>
              <a:rPr lang="ru-RU" dirty="0" smtClean="0">
                <a:latin typeface="Cambria Math"/>
                <a:ea typeface="Cambria Math"/>
              </a:rPr>
              <a:t>96.</a:t>
            </a:r>
            <a:endParaRPr lang="ru-RU" dirty="0">
              <a:latin typeface="Cambria Math"/>
              <a:ea typeface="Cambria Math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153" y="2609833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54090" y="5402618"/>
            <a:ext cx="39567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54090" y="1894295"/>
            <a:ext cx="936104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17411" idx="2"/>
          </p:cNvCxnSpPr>
          <p:nvPr/>
        </p:nvCxnSpPr>
        <p:spPr>
          <a:xfrm>
            <a:off x="2522127" y="4050650"/>
            <a:ext cx="0" cy="1387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22142" y="3694495"/>
            <a:ext cx="1396888" cy="356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6500" y="3501008"/>
            <a:ext cx="5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5474626"/>
            <a:ext cx="56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3356992"/>
            <a:ext cx="83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50851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062" y="-22062"/>
            <a:ext cx="91670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062" y="5474390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61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3921298"/>
          </a:xfrm>
        </p:spPr>
        <p:txBody>
          <a:bodyPr/>
          <a:lstStyle/>
          <a:p>
            <a:r>
              <a:rPr lang="ru-RU" dirty="0">
                <a:latin typeface="Cambria Math"/>
                <a:ea typeface="Cambria Math"/>
              </a:rPr>
              <a:t>∠АОВ = </a:t>
            </a:r>
            <a:r>
              <a:rPr lang="ru-RU" dirty="0" smtClean="0">
                <a:latin typeface="Cambria Math"/>
                <a:ea typeface="Cambria Math"/>
              </a:rPr>
              <a:t>67°, </a:t>
            </a:r>
            <a:r>
              <a:rPr lang="ru-RU" dirty="0" err="1">
                <a:latin typeface="Cambria Math"/>
                <a:ea typeface="Cambria Math"/>
              </a:rPr>
              <a:t>т.к</a:t>
            </a:r>
            <a:r>
              <a:rPr lang="ru-RU" dirty="0">
                <a:latin typeface="Cambria Math"/>
                <a:ea typeface="Cambria Math"/>
              </a:rPr>
              <a:t> </a:t>
            </a:r>
          </a:p>
          <a:p>
            <a:r>
              <a:rPr lang="ru-RU" dirty="0">
                <a:latin typeface="Cambria Math"/>
                <a:ea typeface="Cambria Math"/>
              </a:rPr>
              <a:t>∠ОАС =∠ОВС =90</a:t>
            </a:r>
            <a:r>
              <a:rPr lang="ru-RU" dirty="0" smtClean="0">
                <a:latin typeface="Cambria Math"/>
                <a:ea typeface="Cambria Math"/>
              </a:rPr>
              <a:t>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 smtClean="0">
              <a:latin typeface="Cambria Math"/>
              <a:ea typeface="Cambria Math"/>
            </a:endParaRPr>
          </a:p>
          <a:p>
            <a:r>
              <a:rPr lang="ru-RU" dirty="0" smtClean="0">
                <a:latin typeface="Cambria Math"/>
                <a:ea typeface="Cambria Math"/>
              </a:rPr>
              <a:t>Ответ: 67.</a:t>
            </a:r>
            <a:endParaRPr lang="ru-RU" dirty="0">
              <a:latin typeface="Cambria Math"/>
              <a:ea typeface="Cambria Math"/>
            </a:endParaRP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0081" y="2692328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75656" y="5486569"/>
            <a:ext cx="3064653" cy="285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39552" y="2204865"/>
            <a:ext cx="936104" cy="3289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656981" y="4106723"/>
            <a:ext cx="31464" cy="1408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198443" y="4106723"/>
            <a:ext cx="1490002" cy="382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1055" y="3762617"/>
            <a:ext cx="42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5474626"/>
            <a:ext cx="56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73578" y="4297927"/>
            <a:ext cx="34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22142" y="5402618"/>
            <a:ext cx="35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111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3897" y="5447701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65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117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53234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/>
                <a:ea typeface="Cambria Math"/>
              </a:rPr>
              <a:t>∠АОВ = 65°, </a:t>
            </a:r>
            <a:r>
              <a:rPr lang="ru-RU" dirty="0" err="1" smtClean="0">
                <a:latin typeface="Cambria Math"/>
                <a:ea typeface="Cambria Math"/>
              </a:rPr>
              <a:t>т.к</a:t>
            </a:r>
            <a:r>
              <a:rPr lang="ru-RU" dirty="0" smtClean="0">
                <a:latin typeface="Cambria Math"/>
                <a:ea typeface="Cambria Math"/>
              </a:rPr>
              <a:t> </a:t>
            </a:r>
          </a:p>
          <a:p>
            <a:r>
              <a:rPr lang="ru-RU" dirty="0" smtClean="0">
                <a:latin typeface="Cambria Math"/>
                <a:ea typeface="Cambria Math"/>
              </a:rPr>
              <a:t>∠ОАС =∠ОВС =90°.</a:t>
            </a: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 smtClean="0">
              <a:latin typeface="Cambria Math"/>
              <a:ea typeface="Cambria Math"/>
            </a:endParaRPr>
          </a:p>
          <a:p>
            <a:endParaRPr lang="ru-RU" dirty="0">
              <a:latin typeface="Cambria Math"/>
              <a:ea typeface="Cambria Math"/>
            </a:endParaRPr>
          </a:p>
          <a:p>
            <a:endParaRPr lang="ru-RU" dirty="0" smtClean="0">
              <a:latin typeface="Cambria Math"/>
              <a:ea typeface="Cambria Math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  <a:latin typeface="Cambria Math"/>
                <a:ea typeface="Cambria Math"/>
              </a:rPr>
              <a:t>Ответ: 65</a:t>
            </a:r>
            <a:endParaRPr lang="ru-RU" sz="3200" dirty="0">
              <a:solidFill>
                <a:srgbClr val="C00000"/>
              </a:solidFill>
              <a:latin typeface="Cambria Math"/>
              <a:ea typeface="Cambria Math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2512060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61482" y="3356992"/>
            <a:ext cx="85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>
            <a:stCxn id="48" idx="0"/>
            <a:endCxn id="6" idx="4"/>
          </p:cNvCxnSpPr>
          <p:nvPr/>
        </p:nvCxnSpPr>
        <p:spPr>
          <a:xfrm flipH="1">
            <a:off x="2195736" y="3818712"/>
            <a:ext cx="41194" cy="1501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2187395" y="3818712"/>
            <a:ext cx="99069" cy="7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69622" y="5336128"/>
            <a:ext cx="23402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95536" y="3228959"/>
            <a:ext cx="774087" cy="2107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48" idx="5"/>
          </p:cNvCxnSpPr>
          <p:nvPr/>
        </p:nvCxnSpPr>
        <p:spPr>
          <a:xfrm flipV="1">
            <a:off x="833561" y="3878855"/>
            <a:ext cx="1438395" cy="5245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61482" y="5476582"/>
            <a:ext cx="35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95536" y="4141121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71600" y="5476582"/>
            <a:ext cx="57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40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772816"/>
                <a:ext cx="4038600" cy="4353347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>
                    <a:latin typeface="Cambria Math"/>
                    <a:ea typeface="Cambria Math"/>
                  </a:rPr>
                  <a:t>∠</a:t>
                </a:r>
                <a:r>
                  <a:rPr lang="en-US" dirty="0">
                    <a:latin typeface="Cambria Math"/>
                    <a:ea typeface="Cambria Math"/>
                  </a:rPr>
                  <a:t>NBA = </a:t>
                </a:r>
                <a:r>
                  <a:rPr lang="en-US" dirty="0" smtClean="0">
                    <a:latin typeface="Cambria Math"/>
                    <a:ea typeface="Cambria Math"/>
                  </a:rPr>
                  <a:t>6</a:t>
                </a:r>
                <a:r>
                  <a:rPr lang="ru-RU" dirty="0" smtClean="0">
                    <a:latin typeface="Cambria Math"/>
                    <a:ea typeface="Cambria Math"/>
                  </a:rPr>
                  <a:t>4</a:t>
                </a:r>
                <a:r>
                  <a:rPr lang="en-US" dirty="0" smtClean="0">
                    <a:latin typeface="Cambria Math"/>
                    <a:ea typeface="Cambria Math"/>
                  </a:rPr>
                  <a:t>°</a:t>
                </a:r>
                <a:r>
                  <a:rPr lang="ru-RU" dirty="0">
                    <a:latin typeface="Cambria Math"/>
                    <a:ea typeface="Cambria Math"/>
                  </a:rPr>
                  <a:t>, то ˘А</a:t>
                </a:r>
                <a:r>
                  <a:rPr lang="en-US" dirty="0">
                    <a:latin typeface="Cambria Math"/>
                    <a:ea typeface="Cambria Math"/>
                  </a:rPr>
                  <a:t>N = </a:t>
                </a:r>
                <a:r>
                  <a:rPr lang="en-US" dirty="0" smtClean="0">
                    <a:latin typeface="Cambria Math"/>
                    <a:ea typeface="Cambria Math"/>
                  </a:rPr>
                  <a:t>1</a:t>
                </a:r>
                <a:r>
                  <a:rPr lang="ru-RU" dirty="0" smtClean="0">
                    <a:latin typeface="Cambria Math"/>
                    <a:ea typeface="Cambria Math"/>
                  </a:rPr>
                  <a:t>2</a:t>
                </a:r>
                <a:r>
                  <a:rPr lang="en-US" dirty="0" smtClean="0">
                    <a:latin typeface="Cambria Math"/>
                    <a:ea typeface="Cambria Math"/>
                  </a:rPr>
                  <a:t>8</a:t>
                </a:r>
                <a:r>
                  <a:rPr lang="en-US" dirty="0">
                    <a:latin typeface="Cambria Math"/>
                    <a:ea typeface="Cambria Math"/>
                  </a:rPr>
                  <a:t>°</a:t>
                </a:r>
                <a:r>
                  <a:rPr lang="ru-RU" dirty="0">
                    <a:latin typeface="Cambria Math"/>
                    <a:ea typeface="Cambria Math"/>
                  </a:rPr>
                  <a:t>; </a:t>
                </a:r>
              </a:p>
              <a:p>
                <a:r>
                  <a:rPr lang="ru-RU" dirty="0">
                    <a:latin typeface="Cambria Math"/>
                    <a:ea typeface="Cambria Math"/>
                  </a:rPr>
                  <a:t>˘А</a:t>
                </a:r>
                <a:r>
                  <a:rPr lang="en-US" dirty="0">
                    <a:latin typeface="Cambria Math"/>
                    <a:ea typeface="Cambria Math"/>
                  </a:rPr>
                  <a:t>NB </a:t>
                </a:r>
                <a:r>
                  <a:rPr lang="ru-RU" dirty="0">
                    <a:latin typeface="Cambria Math"/>
                    <a:ea typeface="Cambria Math"/>
                  </a:rPr>
                  <a:t>= 180°;</a:t>
                </a:r>
                <a:endParaRPr lang="en-US" dirty="0">
                  <a:latin typeface="Cambria Math"/>
                  <a:ea typeface="Cambria Math"/>
                </a:endParaRPr>
              </a:p>
              <a:p>
                <a:r>
                  <a:rPr lang="ru-RU" dirty="0">
                    <a:latin typeface="Cambria Math"/>
                    <a:ea typeface="Cambria Math"/>
                  </a:rPr>
                  <a:t>˘</a:t>
                </a:r>
                <a:r>
                  <a:rPr lang="en-US" dirty="0">
                    <a:latin typeface="Cambria Math"/>
                    <a:ea typeface="Cambria Math"/>
                  </a:rPr>
                  <a:t>NB = 180° - </a:t>
                </a:r>
                <a:r>
                  <a:rPr lang="en-US" dirty="0" smtClean="0">
                    <a:latin typeface="Cambria Math"/>
                    <a:ea typeface="Cambria Math"/>
                  </a:rPr>
                  <a:t>1</a:t>
                </a:r>
                <a:r>
                  <a:rPr lang="ru-RU" dirty="0" smtClean="0">
                    <a:latin typeface="Cambria Math"/>
                    <a:ea typeface="Cambria Math"/>
                  </a:rPr>
                  <a:t>2</a:t>
                </a:r>
                <a:r>
                  <a:rPr lang="en-US" dirty="0" smtClean="0">
                    <a:latin typeface="Cambria Math"/>
                    <a:ea typeface="Cambria Math"/>
                  </a:rPr>
                  <a:t>8</a:t>
                </a:r>
                <a:r>
                  <a:rPr lang="en-US" dirty="0">
                    <a:latin typeface="Cambria Math"/>
                    <a:ea typeface="Cambria Math"/>
                  </a:rPr>
                  <a:t>° = </a:t>
                </a:r>
                <a:r>
                  <a:rPr lang="ru-RU" dirty="0" smtClean="0">
                    <a:latin typeface="Cambria Math"/>
                    <a:ea typeface="Cambria Math"/>
                  </a:rPr>
                  <a:t>5</a:t>
                </a:r>
                <a:r>
                  <a:rPr lang="en-US" dirty="0" smtClean="0">
                    <a:latin typeface="Cambria Math"/>
                    <a:ea typeface="Cambria Math"/>
                  </a:rPr>
                  <a:t>2</a:t>
                </a:r>
                <a:r>
                  <a:rPr lang="en-US" dirty="0">
                    <a:latin typeface="Cambria Math"/>
                    <a:ea typeface="Cambria Math"/>
                  </a:rPr>
                  <a:t>°</a:t>
                </a:r>
                <a:r>
                  <a:rPr lang="ru-RU" dirty="0">
                    <a:latin typeface="Cambria Math"/>
                    <a:ea typeface="Cambria Math"/>
                  </a:rPr>
                  <a:t>, то ∠</a:t>
                </a:r>
                <a:r>
                  <a:rPr lang="en-US" dirty="0">
                    <a:latin typeface="Cambria Math"/>
                    <a:ea typeface="Cambria Math"/>
                  </a:rPr>
                  <a:t>NMB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dirty="0">
                        <a:latin typeface="Cambria Math"/>
                        <a:ea typeface="Cambria Math"/>
                      </a:rPr>
                      <m:t>˘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NB</m:t>
                    </m:r>
                    <m:r>
                      <m:rPr>
                        <m:nor/>
                      </m:rPr>
                      <a:rPr lang="ru-RU" dirty="0">
                        <a:latin typeface="Cambria Math"/>
                        <a:ea typeface="Cambria Math"/>
                      </a:rPr>
                      <m:t>, ∠</m:t>
                    </m:r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NMB</m:t>
                    </m:r>
                  </m:oMath>
                </a14:m>
                <a:r>
                  <a:rPr lang="ru-RU" dirty="0"/>
                  <a:t> = </a:t>
                </a:r>
                <a:r>
                  <a:rPr lang="ru-RU" dirty="0" smtClean="0"/>
                  <a:t>26°.</a:t>
                </a:r>
                <a:endParaRPr lang="ru-RU" dirty="0"/>
              </a:p>
              <a:p>
                <a:r>
                  <a:rPr lang="ru-RU" dirty="0">
                    <a:solidFill>
                      <a:srgbClr val="C00000"/>
                    </a:solidFill>
                  </a:rPr>
                  <a:t>Ответ: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26</a:t>
                </a:r>
                <a:endParaRPr lang="ru-RU" dirty="0">
                  <a:solidFill>
                    <a:srgbClr val="C00000"/>
                  </a:solidFill>
                </a:endParaRPr>
              </a:p>
              <a:p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772816"/>
                <a:ext cx="4038600" cy="4353347"/>
              </a:xfrm>
              <a:blipFill rotWithShape="1">
                <a:blip r:embed="rId2" cstate="print"/>
                <a:stretch>
                  <a:fillRect l="-2719" t="-1261" r="-1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503" y="2448787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8435" idx="1"/>
            <a:endCxn id="18435" idx="3"/>
          </p:cNvCxnSpPr>
          <p:nvPr/>
        </p:nvCxnSpPr>
        <p:spPr>
          <a:xfrm>
            <a:off x="1023503" y="3863182"/>
            <a:ext cx="29019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057809" y="2564904"/>
            <a:ext cx="867642" cy="1298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8435" idx="3"/>
          </p:cNvCxnSpPr>
          <p:nvPr/>
        </p:nvCxnSpPr>
        <p:spPr>
          <a:xfrm flipH="1">
            <a:off x="2697769" y="3863182"/>
            <a:ext cx="1227682" cy="1366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697769" y="2564904"/>
            <a:ext cx="362063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645024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2180" y="360157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2132856"/>
            <a:ext cx="43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474477" y="5229200"/>
            <a:ext cx="40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endParaRPr lang="ru-RU" sz="2800" dirty="0"/>
          </a:p>
        </p:txBody>
      </p:sp>
      <p:pic>
        <p:nvPicPr>
          <p:cNvPr id="26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7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2276872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365104"/>
            <a:ext cx="23762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31740" y="3645024"/>
            <a:ext cx="0" cy="7200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14400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097186" cy="1193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00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92412" y="1600200"/>
                <a:ext cx="4428060" cy="4781128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NBA = 69°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, то ˘А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N = 138°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;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endParaRPr lang="ru-RU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˘А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NB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= 180°;</a:t>
                </a:r>
                <a:endParaRPr lang="en-US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NB = 180° - 138° = 42°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, то ∠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NMB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ru-RU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˘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NB</m:t>
                    </m:r>
                    <m:r>
                      <m:rPr>
                        <m:nor/>
                      </m:rPr>
                      <a:rPr lang="ru-RU" b="0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ru-RU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NMB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= 21°.</a:t>
                </a:r>
              </a:p>
              <a:p>
                <a:r>
                  <a:rPr lang="ru-RU" dirty="0" smtClean="0">
                    <a:solidFill>
                      <a:srgbClr val="C00000"/>
                    </a:solidFill>
                  </a:rPr>
                  <a:t>Ответ: 21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92412" y="1600200"/>
                <a:ext cx="4428060" cy="4781128"/>
              </a:xfrm>
              <a:blipFill rotWithShape="1">
                <a:blip r:embed="rId2" cstate="print"/>
                <a:stretch>
                  <a:fillRect l="-2479" t="-1148" r="-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503" y="2448787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8435" idx="1"/>
            <a:endCxn id="18435" idx="3"/>
          </p:cNvCxnSpPr>
          <p:nvPr/>
        </p:nvCxnSpPr>
        <p:spPr>
          <a:xfrm>
            <a:off x="1023503" y="3863182"/>
            <a:ext cx="29019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057809" y="2564904"/>
            <a:ext cx="867642" cy="12982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8435" idx="3"/>
          </p:cNvCxnSpPr>
          <p:nvPr/>
        </p:nvCxnSpPr>
        <p:spPr>
          <a:xfrm flipH="1">
            <a:off x="2697769" y="3863182"/>
            <a:ext cx="1227682" cy="1366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697769" y="2564904"/>
            <a:ext cx="362063" cy="2664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645024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2180" y="360157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2132856"/>
            <a:ext cx="43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474477" y="5229200"/>
            <a:ext cx="40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endParaRPr lang="ru-RU" sz="28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63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5526" y="2448787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>
            <a:stCxn id="18435" idx="1"/>
            <a:endCxn id="18435" idx="3"/>
          </p:cNvCxnSpPr>
          <p:nvPr/>
        </p:nvCxnSpPr>
        <p:spPr>
          <a:xfrm>
            <a:off x="1023503" y="3863182"/>
            <a:ext cx="29019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403648" y="2873136"/>
            <a:ext cx="2521803" cy="9900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619672" y="3863182"/>
            <a:ext cx="2319012" cy="1076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03648" y="2873136"/>
            <a:ext cx="216024" cy="2066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645024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2180" y="360157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3503" y="2132856"/>
            <a:ext cx="59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17510" y="5205901"/>
            <a:ext cx="40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endParaRPr lang="ru-RU" sz="2800" dirty="0"/>
          </a:p>
        </p:txBody>
      </p:sp>
      <p:pic>
        <p:nvPicPr>
          <p:cNvPr id="3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64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503" y="2448787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8435" idx="1"/>
            <a:endCxn id="18435" idx="3"/>
          </p:cNvCxnSpPr>
          <p:nvPr/>
        </p:nvCxnSpPr>
        <p:spPr>
          <a:xfrm>
            <a:off x="1053503" y="3863182"/>
            <a:ext cx="29019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8435" idx="3"/>
          </p:cNvCxnSpPr>
          <p:nvPr/>
        </p:nvCxnSpPr>
        <p:spPr>
          <a:xfrm flipH="1" flipV="1">
            <a:off x="1403649" y="2829684"/>
            <a:ext cx="2551802" cy="1033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8435" idx="3"/>
          </p:cNvCxnSpPr>
          <p:nvPr/>
        </p:nvCxnSpPr>
        <p:spPr>
          <a:xfrm flipH="1">
            <a:off x="1636439" y="3863182"/>
            <a:ext cx="2319012" cy="11494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49142" y="2829684"/>
            <a:ext cx="187297" cy="2182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645024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2180" y="360157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8632" y="2132856"/>
            <a:ext cx="47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84152" y="5229200"/>
            <a:ext cx="59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endParaRPr lang="ru-RU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92412" y="1600200"/>
                <a:ext cx="4751588" cy="4525963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latin typeface="Cambria Math"/>
                    <a:ea typeface="Cambria Math"/>
                  </a:rPr>
                  <a:t>∠</a:t>
                </a:r>
                <a:r>
                  <a:rPr lang="en-US" dirty="0" smtClean="0">
                    <a:latin typeface="Cambria Math"/>
                    <a:ea typeface="Cambria Math"/>
                  </a:rPr>
                  <a:t>NBA = 41°</a:t>
                </a:r>
                <a:r>
                  <a:rPr lang="ru-RU" dirty="0" smtClean="0">
                    <a:latin typeface="Cambria Math"/>
                    <a:ea typeface="Cambria Math"/>
                  </a:rPr>
                  <a:t>, то ˘ А</a:t>
                </a:r>
                <a:r>
                  <a:rPr lang="en-US" dirty="0" smtClean="0">
                    <a:latin typeface="Cambria Math"/>
                    <a:ea typeface="Cambria Math"/>
                  </a:rPr>
                  <a:t>N =</a:t>
                </a:r>
                <a:r>
                  <a:rPr lang="ru-RU" dirty="0" smtClean="0"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latin typeface="Cambria Math"/>
                    <a:ea typeface="Cambria Math"/>
                  </a:rPr>
                  <a:t>82°</a:t>
                </a:r>
                <a:r>
                  <a:rPr lang="ru-RU" dirty="0" smtClean="0">
                    <a:latin typeface="Cambria Math"/>
                    <a:ea typeface="Cambria Math"/>
                  </a:rPr>
                  <a:t>, </a:t>
                </a:r>
              </a:p>
              <a:p>
                <a:r>
                  <a:rPr lang="ru-RU" dirty="0" smtClean="0">
                    <a:latin typeface="Cambria Math"/>
                    <a:ea typeface="Cambria Math"/>
                  </a:rPr>
                  <a:t>˘ </a:t>
                </a:r>
                <a:r>
                  <a:rPr lang="en-US" dirty="0" smtClean="0">
                    <a:latin typeface="Cambria Math"/>
                    <a:ea typeface="Cambria Math"/>
                  </a:rPr>
                  <a:t>NB = 98°</a:t>
                </a:r>
                <a:r>
                  <a:rPr lang="ru-RU" dirty="0" smtClean="0">
                    <a:latin typeface="Cambria Math"/>
                    <a:ea typeface="Cambria Math"/>
                  </a:rPr>
                  <a:t>, ∠</a:t>
                </a:r>
                <a:r>
                  <a:rPr lang="en-US" dirty="0" smtClean="0">
                    <a:latin typeface="Cambria Math"/>
                    <a:ea typeface="Cambria Math"/>
                  </a:rPr>
                  <a:t>NMB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/>
                    <a:ea typeface="Cambria Math"/>
                  </a:rPr>
                  <a:t> </a:t>
                </a:r>
                <a:r>
                  <a:rPr lang="ru-RU" dirty="0" smtClean="0">
                    <a:latin typeface="Cambria Math"/>
                    <a:ea typeface="Cambria Math"/>
                  </a:rPr>
                  <a:t>˘</a:t>
                </a:r>
                <a:r>
                  <a:rPr lang="en-US" dirty="0" smtClean="0">
                    <a:latin typeface="Cambria Math"/>
                    <a:ea typeface="Cambria Math"/>
                  </a:rPr>
                  <a:t> NB</a:t>
                </a:r>
                <a:r>
                  <a:rPr lang="ru-RU" dirty="0" smtClean="0">
                    <a:latin typeface="Cambria Math"/>
                    <a:ea typeface="Cambria Math"/>
                  </a:rPr>
                  <a:t>,</a:t>
                </a:r>
              </a:p>
              <a:p>
                <a:r>
                  <a:rPr lang="ru-RU" dirty="0" smtClean="0">
                    <a:latin typeface="Cambria Math"/>
                    <a:ea typeface="Cambria Math"/>
                  </a:rPr>
                  <a:t>∠</a:t>
                </a:r>
                <a:r>
                  <a:rPr lang="en-US" dirty="0" smtClean="0">
                    <a:latin typeface="Cambria Math"/>
                    <a:ea typeface="Cambria Math"/>
                  </a:rPr>
                  <a:t>NMB = 49°</a:t>
                </a:r>
                <a:r>
                  <a:rPr lang="ru-RU" dirty="0" smtClean="0">
                    <a:latin typeface="Cambria Math"/>
                    <a:ea typeface="Cambria Math"/>
                  </a:rPr>
                  <a:t>.</a:t>
                </a:r>
              </a:p>
              <a:p>
                <a:endParaRPr lang="ru-RU" dirty="0">
                  <a:latin typeface="Cambria Math"/>
                  <a:ea typeface="Cambria Math"/>
                </a:endParaRPr>
              </a:p>
              <a:p>
                <a:r>
                  <a:rPr lang="ru-RU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Ответ: 49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92412" y="1600200"/>
                <a:ext cx="4751588" cy="4525963"/>
              </a:xfrm>
              <a:blipFill rotWithShape="1">
                <a:blip r:embed="rId4" cstate="print"/>
                <a:stretch>
                  <a:fillRect l="-2311" t="-1213" r="-2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1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503" y="2448787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8435" idx="1"/>
            <a:endCxn id="18435" idx="3"/>
          </p:cNvCxnSpPr>
          <p:nvPr/>
        </p:nvCxnSpPr>
        <p:spPr>
          <a:xfrm>
            <a:off x="1023503" y="3863182"/>
            <a:ext cx="29019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1403648" y="2873136"/>
            <a:ext cx="2521803" cy="9900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511660" y="3863182"/>
            <a:ext cx="2427024" cy="1076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5649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96697" y="2873136"/>
            <a:ext cx="148266" cy="2066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3645024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12180" y="360157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8632" y="2132856"/>
            <a:ext cx="47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84152" y="5229200"/>
            <a:ext cx="59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820" y="0"/>
            <a:ext cx="917682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3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51866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9459" idx="0"/>
          </p:cNvCxnSpPr>
          <p:nvPr/>
        </p:nvCxnSpPr>
        <p:spPr>
          <a:xfrm>
            <a:off x="2476500" y="2518661"/>
            <a:ext cx="943372" cy="247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9459" idx="0"/>
          </p:cNvCxnSpPr>
          <p:nvPr/>
        </p:nvCxnSpPr>
        <p:spPr>
          <a:xfrm flipH="1">
            <a:off x="1475656" y="2518661"/>
            <a:ext cx="1000844" cy="2420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9459" idx="0"/>
          </p:cNvCxnSpPr>
          <p:nvPr/>
        </p:nvCxnSpPr>
        <p:spPr>
          <a:xfrm flipV="1">
            <a:off x="2476500" y="2518661"/>
            <a:ext cx="0" cy="1484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76500" y="3989820"/>
            <a:ext cx="943372" cy="100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975508" y="3366588"/>
            <a:ext cx="147650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843808" y="3366588"/>
            <a:ext cx="104378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08672" y="4924843"/>
            <a:ext cx="1944216" cy="7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49333" y="3728847"/>
            <a:ext cx="64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5616" y="499579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369493" y="2060848"/>
            <a:ext cx="41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3363902" y="5149686"/>
            <a:ext cx="56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58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1600200"/>
                <a:ext cx="4392488" cy="4781128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/>
                  <a:t>∆АВС: АВ = ВС, то </a:t>
                </a:r>
                <a:r>
                  <a:rPr lang="ru-RU" dirty="0" smtClean="0">
                    <a:latin typeface="Cambria Math"/>
                    <a:ea typeface="Cambria Math"/>
                  </a:rPr>
                  <a:t>∠ВАС=∠ВСА = 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/>
                    <a:ea typeface="Cambria Math"/>
                  </a:rPr>
                  <a:t>(180° - 66°):2=57°;</a:t>
                </a:r>
              </a:p>
              <a:p>
                <a:r>
                  <a:rPr lang="ru-RU" dirty="0" smtClean="0">
                    <a:latin typeface="Cambria Math"/>
                    <a:ea typeface="Cambria Math"/>
                  </a:rPr>
                  <a:t>∠ВАС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/>
                    <a:ea typeface="Cambria Math"/>
                  </a:rPr>
                  <a:t>∠ВОС , то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Cambria Math"/>
                    <a:ea typeface="Cambria Math"/>
                  </a:rPr>
                  <a:t>∠</a:t>
                </a:r>
                <a:r>
                  <a:rPr lang="ru-RU" dirty="0" smtClean="0">
                    <a:latin typeface="Cambria Math"/>
                    <a:ea typeface="Cambria Math"/>
                  </a:rPr>
                  <a:t>ВОС = 57°·2 = 114°.</a:t>
                </a:r>
              </a:p>
              <a:p>
                <a:pPr marL="0" indent="0">
                  <a:buNone/>
                </a:pPr>
                <a:endParaRPr lang="ru-RU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Cambria Math"/>
                    <a:ea typeface="Cambria Math"/>
                  </a:rPr>
                  <a:t>Ответ: 114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1600200"/>
                <a:ext cx="4392488" cy="4781128"/>
              </a:xfrm>
              <a:blipFill rotWithShape="1">
                <a:blip r:embed="rId2" cstate="print"/>
                <a:stretch>
                  <a:fillRect l="-2917" t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51866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9459" idx="0"/>
          </p:cNvCxnSpPr>
          <p:nvPr/>
        </p:nvCxnSpPr>
        <p:spPr>
          <a:xfrm>
            <a:off x="2476500" y="2518661"/>
            <a:ext cx="943372" cy="247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9459" idx="0"/>
          </p:cNvCxnSpPr>
          <p:nvPr/>
        </p:nvCxnSpPr>
        <p:spPr>
          <a:xfrm flipH="1">
            <a:off x="1475656" y="2518661"/>
            <a:ext cx="1000844" cy="2420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9459" idx="0"/>
          </p:cNvCxnSpPr>
          <p:nvPr/>
        </p:nvCxnSpPr>
        <p:spPr>
          <a:xfrm flipV="1">
            <a:off x="2476500" y="2518661"/>
            <a:ext cx="0" cy="1484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76500" y="3989820"/>
            <a:ext cx="943372" cy="100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975508" y="3366588"/>
            <a:ext cx="147650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843808" y="3366588"/>
            <a:ext cx="104378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08672" y="4924843"/>
            <a:ext cx="1944216" cy="7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49333" y="3728847"/>
            <a:ext cx="64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5616" y="499579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369493" y="2060848"/>
            <a:ext cx="41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3363902" y="5149686"/>
            <a:ext cx="56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675"/>
            <a:ext cx="9144000" cy="16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92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51866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9459" idx="0"/>
          </p:cNvCxnSpPr>
          <p:nvPr/>
        </p:nvCxnSpPr>
        <p:spPr>
          <a:xfrm>
            <a:off x="2476500" y="2518661"/>
            <a:ext cx="943372" cy="247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9459" idx="0"/>
          </p:cNvCxnSpPr>
          <p:nvPr/>
        </p:nvCxnSpPr>
        <p:spPr>
          <a:xfrm flipH="1">
            <a:off x="1475656" y="2518661"/>
            <a:ext cx="1000844" cy="2420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9459" idx="0"/>
          </p:cNvCxnSpPr>
          <p:nvPr/>
        </p:nvCxnSpPr>
        <p:spPr>
          <a:xfrm flipV="1">
            <a:off x="2476500" y="2518661"/>
            <a:ext cx="0" cy="1484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76500" y="3989820"/>
            <a:ext cx="943372" cy="100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975508" y="3366588"/>
            <a:ext cx="147650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843808" y="3366588"/>
            <a:ext cx="104378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08672" y="4924843"/>
            <a:ext cx="1944216" cy="7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49333" y="3728847"/>
            <a:ext cx="64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5616" y="499579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369493" y="2060848"/>
            <a:ext cx="41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19872" y="514968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475656" y="3989820"/>
            <a:ext cx="1005124" cy="949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36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51866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9459" idx="0"/>
          </p:cNvCxnSpPr>
          <p:nvPr/>
        </p:nvCxnSpPr>
        <p:spPr>
          <a:xfrm>
            <a:off x="2476500" y="2518661"/>
            <a:ext cx="943372" cy="247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9459" idx="0"/>
          </p:cNvCxnSpPr>
          <p:nvPr/>
        </p:nvCxnSpPr>
        <p:spPr>
          <a:xfrm flipH="1">
            <a:off x="1475656" y="2518661"/>
            <a:ext cx="1000844" cy="2420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9459" idx="0"/>
          </p:cNvCxnSpPr>
          <p:nvPr/>
        </p:nvCxnSpPr>
        <p:spPr>
          <a:xfrm flipV="1">
            <a:off x="2476500" y="2518661"/>
            <a:ext cx="0" cy="1484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76500" y="3989820"/>
            <a:ext cx="943372" cy="100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975508" y="3366588"/>
            <a:ext cx="147650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843808" y="3366588"/>
            <a:ext cx="104378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08672" y="4924843"/>
            <a:ext cx="1944216" cy="7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49333" y="3728847"/>
            <a:ext cx="64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5616" y="499579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369493" y="2060848"/>
            <a:ext cx="41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19872" y="514968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75656" y="3989820"/>
            <a:ext cx="1005124" cy="949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38" y="0"/>
            <a:ext cx="914501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76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51866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9459" idx="0"/>
          </p:cNvCxnSpPr>
          <p:nvPr/>
        </p:nvCxnSpPr>
        <p:spPr>
          <a:xfrm>
            <a:off x="2476500" y="2518661"/>
            <a:ext cx="943372" cy="247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9459" idx="0"/>
          </p:cNvCxnSpPr>
          <p:nvPr/>
        </p:nvCxnSpPr>
        <p:spPr>
          <a:xfrm flipH="1">
            <a:off x="1475656" y="2518661"/>
            <a:ext cx="1000844" cy="24203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9459" idx="0"/>
          </p:cNvCxnSpPr>
          <p:nvPr/>
        </p:nvCxnSpPr>
        <p:spPr>
          <a:xfrm flipV="1">
            <a:off x="2476500" y="2518661"/>
            <a:ext cx="0" cy="1484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76500" y="3989820"/>
            <a:ext cx="943372" cy="100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508672" y="4924843"/>
            <a:ext cx="1944216" cy="7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49333" y="3728847"/>
            <a:ext cx="64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5616" y="499579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369493" y="2060848"/>
            <a:ext cx="41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19872" y="514968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75656" y="3989820"/>
            <a:ext cx="1005124" cy="9492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64"/>
            <a:ext cx="916025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79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∠АСВ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∠АОВ; то </a:t>
                </a:r>
              </a:p>
              <a:p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∠АСВ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·127° = 63,5°</a:t>
                </a:r>
                <a:br>
                  <a:rPr lang="ru-RU" dirty="0" smtClean="0">
                    <a:solidFill>
                      <a:schemeClr val="tx1"/>
                    </a:solidFill>
                  </a:rPr>
                </a:b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∠С = 63,5°.</a:t>
                </a:r>
              </a:p>
              <a:p>
                <a:endParaRPr lang="ru-RU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Ответ: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63,5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 cstate="print"/>
                <a:stretch>
                  <a:fillRect l="-2719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804" y="2581693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>
            <a:stCxn id="19459" idx="0"/>
          </p:cNvCxnSpPr>
          <p:nvPr/>
        </p:nvCxnSpPr>
        <p:spPr>
          <a:xfrm>
            <a:off x="2346778" y="2581693"/>
            <a:ext cx="1392836" cy="172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024474" y="2561176"/>
            <a:ext cx="1376796" cy="1929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374462" y="2631259"/>
            <a:ext cx="43047" cy="1302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7509" y="3934216"/>
            <a:ext cx="1354078" cy="375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53" idx="1"/>
          </p:cNvCxnSpPr>
          <p:nvPr/>
        </p:nvCxnSpPr>
        <p:spPr>
          <a:xfrm flipV="1">
            <a:off x="994759" y="4327429"/>
            <a:ext cx="2744855" cy="162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95508" y="3590413"/>
            <a:ext cx="52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7" y="422709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369493" y="1881817"/>
            <a:ext cx="41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9614" y="4065819"/>
            <a:ext cx="68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029357" y="3934216"/>
            <a:ext cx="1388152" cy="5561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949"/>
            <a:ext cx="913687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85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2276872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365104"/>
            <a:ext cx="23762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31740" y="3645024"/>
            <a:ext cx="0" cy="7200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" y="0"/>
            <a:ext cx="91366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1163362" cy="1265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49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4565459" y="1916832"/>
            <a:ext cx="4471037" cy="4265014"/>
          </a:xfrm>
          <a:blipFill rotWithShape="1">
            <a:blip r:embed="rId2" cstate="print"/>
            <a:stretch>
              <a:fillRect l="-2456" t="-1286" r="-3274"/>
            </a:stretch>
          </a:blipFill>
        </p:spPr>
        <p:txBody>
          <a:bodyPr/>
          <a:lstStyle/>
          <a:p>
            <a:endParaRPr lang="ru-RU" b="1" dirty="0" smtClean="0"/>
          </a:p>
          <a:p>
            <a:r>
              <a:rPr lang="ru-RU" b="1" dirty="0"/>
              <a:t> 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62" y="2502520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21465" y="2518661"/>
            <a:ext cx="1447428" cy="1056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082380" y="2518661"/>
            <a:ext cx="1339086" cy="1062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421465" y="2518661"/>
            <a:ext cx="54172" cy="1468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475636" y="3581071"/>
            <a:ext cx="1393257" cy="405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795472" y="2819748"/>
            <a:ext cx="147650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092990" y="2819748"/>
            <a:ext cx="104378" cy="416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82380" y="3581071"/>
            <a:ext cx="27865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flipH="1">
            <a:off x="2156305" y="3777769"/>
            <a:ext cx="26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69493" y="2060848"/>
            <a:ext cx="41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921" cy="17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1560" y="3252727"/>
            <a:ext cx="53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934139" y="342575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pic>
        <p:nvPicPr>
          <p:cNvPr id="36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58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9952" y="1988840"/>
                <a:ext cx="5004049" cy="4137323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</a:rPr>
                  <a:t>Проведём радиус ОВ =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</a:rPr>
                  <a:t>ОВ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АВ, т. к. АВ касательная.</a:t>
                </a:r>
              </a:p>
              <a:p>
                <a:r>
                  <a:rPr lang="ru-RU" dirty="0" smtClean="0"/>
                  <a:t>∆АОВ: </a:t>
                </a:r>
                <a:r>
                  <a:rPr lang="ru-RU" dirty="0" smtClean="0">
                    <a:latin typeface="Cambria Math"/>
                    <a:ea typeface="Cambria Math"/>
                  </a:rPr>
                  <a:t>∠В = 90°, то по т. Пифагора  АО² = АВ² + ОВ²,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Cambria Math"/>
                    <a:ea typeface="Cambria Math"/>
                  </a:rPr>
                  <a:t>ОВ² = 50² - 40² =2500 – 1600 = 900, ОВ = 30.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Ответ: 30</a:t>
                </a:r>
                <a:endParaRPr lang="ru-RU" dirty="0" smtClean="0">
                  <a:solidFill>
                    <a:srgbClr val="C00000"/>
                  </a:solidFill>
                </a:endParaRPr>
              </a:p>
              <a:p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9952" y="1988840"/>
                <a:ext cx="5004049" cy="4137323"/>
              </a:xfrm>
              <a:blipFill rotWithShape="1">
                <a:blip r:embed="rId2" cstate="print"/>
                <a:stretch>
                  <a:fillRect l="-2436" t="-1325" r="-1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994" y="2448392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412828" y="3861048"/>
            <a:ext cx="57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9512" y="5257408"/>
            <a:ext cx="8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458"/>
            <a:ext cx="9144000" cy="17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01812" y="5238709"/>
            <a:ext cx="3957581" cy="76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86339" y="2564904"/>
            <a:ext cx="3744416" cy="27507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0968" y="5411296"/>
            <a:ext cx="64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2412828" y="3948609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>
            <a:stCxn id="18" idx="4"/>
            <a:endCxn id="19459" idx="2"/>
          </p:cNvCxnSpPr>
          <p:nvPr/>
        </p:nvCxnSpPr>
        <p:spPr>
          <a:xfrm>
            <a:off x="2435687" y="3948609"/>
            <a:ext cx="55281" cy="13285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flipH="1">
            <a:off x="2412827" y="4986198"/>
            <a:ext cx="574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 Math"/>
                <a:ea typeface="Cambria Math"/>
              </a:rPr>
              <a:t>¬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51866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412828" y="3861048"/>
            <a:ext cx="57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9512" y="5257408"/>
            <a:ext cx="8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39552" y="5257408"/>
            <a:ext cx="4032448" cy="153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40621" y="2567261"/>
            <a:ext cx="3744416" cy="2846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0968" y="5411296"/>
            <a:ext cx="64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2412828" y="3948609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2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26" y="251866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412828" y="3861048"/>
            <a:ext cx="57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9512" y="5257408"/>
            <a:ext cx="8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39552" y="5257408"/>
            <a:ext cx="4032448" cy="153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40621" y="2567261"/>
            <a:ext cx="3744416" cy="2846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0968" y="5411296"/>
            <a:ext cx="64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2412828" y="3948609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6582"/>
            <a:ext cx="1266897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74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418" y="1708486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64" y="2415151"/>
            <a:ext cx="2901948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668587" y="3709858"/>
            <a:ext cx="57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00005" y="2396828"/>
            <a:ext cx="2827979" cy="626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622864" y="2459475"/>
            <a:ext cx="2805120" cy="1257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 flipV="1">
            <a:off x="1650393" y="3686998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 flipV="1">
            <a:off x="1600005" y="2396828"/>
            <a:ext cx="73247" cy="13358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75656" y="1988840"/>
            <a:ext cx="504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234198" y="1988840"/>
            <a:ext cx="33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13994" y="2924944"/>
            <a:ext cx="67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</a:t>
            </a:r>
            <a:endParaRPr lang="ru-RU" sz="2800" dirty="0"/>
          </a:p>
        </p:txBody>
      </p:sp>
      <p:pic>
        <p:nvPicPr>
          <p:cNvPr id="31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79317"/>
            <a:ext cx="1475656" cy="1378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09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2276872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365104"/>
            <a:ext cx="23762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31740" y="3645024"/>
            <a:ext cx="0" cy="7200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1" y="0"/>
            <a:ext cx="9143999" cy="144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1163362" cy="1265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8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2276872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365104"/>
            <a:ext cx="237626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31740" y="3645024"/>
            <a:ext cx="0" cy="7200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1229539" cy="133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5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9952" y="1600200"/>
                <a:ext cx="5004048" cy="4525963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Решение.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∠АВС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1 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˘АС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, 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˘АС = 268°, то</a:t>
                </a: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∠АОС = 360° - 268° = 92°;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∠ВСО = </a:t>
                </a:r>
                <a:r>
                  <a:rPr lang="ru-RU" dirty="0">
                    <a:solidFill>
                      <a:schemeClr val="tx1"/>
                    </a:solidFill>
                    <a:latin typeface="Cambria Math"/>
                    <a:ea typeface="Cambria Math"/>
                  </a:rPr>
                  <a:t>360</a:t>
                </a:r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° - ( 134° + 75° + 92°) = 59°.</a:t>
                </a:r>
              </a:p>
              <a:p>
                <a:endParaRPr lang="ru-RU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Ответ: 59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9952" y="1600200"/>
                <a:ext cx="5004048" cy="4525963"/>
              </a:xfrm>
              <a:blipFill rotWithShape="1">
                <a:blip r:embed="rId2" cstate="print"/>
                <a:stretch>
                  <a:fillRect l="-2436" t="-1213" r="-1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827584" y="2276872"/>
            <a:ext cx="2808312" cy="2736304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231740" y="3645024"/>
            <a:ext cx="1188132" cy="72008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339752" y="4365104"/>
            <a:ext cx="1080120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828742" y="3499551"/>
            <a:ext cx="1404156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7584" y="3501008"/>
            <a:ext cx="1512168" cy="1512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41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90662"/>
            <a:ext cx="1529662" cy="166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3140968"/>
            <a:ext cx="5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140968"/>
            <a:ext cx="60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32898" y="5013176"/>
            <a:ext cx="64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4149080"/>
            <a:ext cx="59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5800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Решение.</a:t>
            </a:r>
          </a:p>
          <a:p>
            <a:r>
              <a:rPr lang="ru-RU" dirty="0" smtClean="0"/>
              <a:t>а₄ = 2</a:t>
            </a:r>
            <a:r>
              <a:rPr lang="en-US" dirty="0" smtClean="0"/>
              <a:t>r</a:t>
            </a:r>
            <a:r>
              <a:rPr lang="ru-RU" dirty="0"/>
              <a:t>, а₄ </a:t>
            </a:r>
            <a:r>
              <a:rPr lang="ru-RU" dirty="0" smtClean="0"/>
              <a:t> = 8, то </a:t>
            </a:r>
          </a:p>
          <a:p>
            <a:r>
              <a:rPr lang="en-US" dirty="0" smtClean="0"/>
              <a:t>S = a²</a:t>
            </a:r>
            <a:r>
              <a:rPr lang="ru-RU" dirty="0" smtClean="0"/>
              <a:t>, значит</a:t>
            </a:r>
            <a:r>
              <a:rPr lang="en-US" dirty="0"/>
              <a:t> S </a:t>
            </a:r>
            <a:r>
              <a:rPr lang="ru-RU" dirty="0" smtClean="0"/>
              <a:t> = 8² = 64.</a:t>
            </a:r>
          </a:p>
          <a:p>
            <a:endParaRPr lang="ru-RU" dirty="0" smtClean="0"/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Ответ: 64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20888"/>
            <a:ext cx="2880320" cy="28083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5576" y="2420888"/>
            <a:ext cx="2880320" cy="2808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3825044"/>
            <a:ext cx="14401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mama\Desktop\интересненькое\1607240-7b1cc717a1d885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1361892" cy="1481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71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720</Words>
  <Application>Microsoft Office PowerPoint</Application>
  <PresentationFormat>Экран (4:3)</PresentationFormat>
  <Paragraphs>329</Paragraphs>
  <Slides>54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101</vt:lpstr>
      <vt:lpstr>113</vt:lpstr>
      <vt:lpstr>113</vt:lpstr>
      <vt:lpstr>113</vt:lpstr>
      <vt:lpstr>113</vt:lpstr>
      <vt:lpstr>113</vt:lpstr>
      <vt:lpstr>102</vt:lpstr>
      <vt:lpstr>103</vt:lpstr>
      <vt:lpstr>104</vt:lpstr>
      <vt:lpstr>104</vt:lpstr>
      <vt:lpstr>114</vt:lpstr>
      <vt:lpstr>114</vt:lpstr>
      <vt:lpstr>114</vt:lpstr>
      <vt:lpstr>120</vt:lpstr>
      <vt:lpstr>120</vt:lpstr>
      <vt:lpstr>116</vt:lpstr>
      <vt:lpstr>116</vt:lpstr>
      <vt:lpstr>116</vt:lpstr>
      <vt:lpstr>116</vt:lpstr>
      <vt:lpstr>116</vt:lpstr>
      <vt:lpstr>115</vt:lpstr>
      <vt:lpstr>115</vt:lpstr>
      <vt:lpstr>118</vt:lpstr>
      <vt:lpstr>118</vt:lpstr>
      <vt:lpstr>119</vt:lpstr>
      <vt:lpstr>121</vt:lpstr>
      <vt:lpstr>121</vt:lpstr>
      <vt:lpstr>122</vt:lpstr>
      <vt:lpstr>122</vt:lpstr>
      <vt:lpstr>122</vt:lpstr>
      <vt:lpstr>Слайд 32</vt:lpstr>
      <vt:lpstr>Слайд 33</vt:lpstr>
      <vt:lpstr>Слайд 34</vt:lpstr>
      <vt:lpstr>Слайд 35</vt:lpstr>
      <vt:lpstr>Слайд 36</vt:lpstr>
      <vt:lpstr>Слайд 37</vt:lpstr>
      <vt:lpstr>117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равнобедренного треугольника равна 36√3</dc:title>
  <dc:creator>user</dc:creator>
  <cp:lastModifiedBy>MacBook</cp:lastModifiedBy>
  <cp:revision>288</cp:revision>
  <dcterms:created xsi:type="dcterms:W3CDTF">2014-06-17T06:54:49Z</dcterms:created>
  <dcterms:modified xsi:type="dcterms:W3CDTF">2016-04-07T14:43:16Z</dcterms:modified>
</cp:coreProperties>
</file>