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Economica"/>
      <p:regular r:id="rId22"/>
      <p:bold r:id="rId23"/>
      <p:italic r:id="rId24"/>
      <p:boldItalic r:id="rId25"/>
    </p:embeddedFont>
    <p:embeddedFont>
      <p:font typeface="Open Sans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Economica-regular.fntdata"/><Relationship Id="rId21" Type="http://schemas.openxmlformats.org/officeDocument/2006/relationships/slide" Target="slides/slide16.xml"/><Relationship Id="rId24" Type="http://schemas.openxmlformats.org/officeDocument/2006/relationships/font" Target="fonts/Economica-italic.fntdata"/><Relationship Id="rId23" Type="http://schemas.openxmlformats.org/officeDocument/2006/relationships/font" Target="fonts/Economica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OpenSans-regular.fntdata"/><Relationship Id="rId25" Type="http://schemas.openxmlformats.org/officeDocument/2006/relationships/font" Target="fonts/Economica-boldItalic.fntdata"/><Relationship Id="rId28" Type="http://schemas.openxmlformats.org/officeDocument/2006/relationships/font" Target="fonts/OpenSans-italic.fntdata"/><Relationship Id="rId27" Type="http://schemas.openxmlformats.org/officeDocument/2006/relationships/font" Target="fonts/Ope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OpenSans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f3c76d3461_1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f3c76d3461_1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f3c76d3461_1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f3c76d3461_1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f3c76d3461_1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f3c76d3461_1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f3c76d3461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f3c76d3461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f3c76d3461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f3c76d3461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f3c76d3461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f3c76d3461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f3c76d3461_1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f3c76d3461_1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f3c76d3461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f3c76d3461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f3c76d3461_1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f3c76d3461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f3c76d3461_1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f3c76d3461_1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f3c76d3461_1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f3c76d3461_1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3c76d3461_1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f3c76d3461_1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f3c76d3461_1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f3c76d3461_1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f3c76d3461_1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f3c76d3461_1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f3c76d3461_1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f3c76d3461_1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773700" y="15396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ru" sz="3090">
                <a:solidFill>
                  <a:srgbClr val="5530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Классификация профессий.</a:t>
            </a:r>
            <a:endParaRPr b="1" sz="3090">
              <a:solidFill>
                <a:srgbClr val="5530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ru" sz="2890">
                <a:solidFill>
                  <a:srgbClr val="5530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Профессиональные</a:t>
            </a:r>
            <a:r>
              <a:rPr b="1" lang="ru" sz="3090">
                <a:solidFill>
                  <a:srgbClr val="5530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интересы, склонности и способности.</a:t>
            </a:r>
            <a:endParaRPr sz="4980"/>
          </a:p>
        </p:txBody>
      </p:sp>
      <p:sp>
        <p:nvSpPr>
          <p:cNvPr id="63" name="Google Shape;63;p13"/>
          <p:cNvSpPr txBox="1"/>
          <p:nvPr/>
        </p:nvSpPr>
        <p:spPr>
          <a:xfrm>
            <a:off x="5248500" y="3444175"/>
            <a:ext cx="3320400" cy="7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latin typeface="Times New Roman"/>
                <a:ea typeface="Times New Roman"/>
                <a:cs typeface="Times New Roman"/>
                <a:sym typeface="Times New Roman"/>
              </a:rPr>
              <a:t>Технология 9 класс</a:t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latin typeface="Times New Roman"/>
                <a:ea typeface="Times New Roman"/>
                <a:cs typeface="Times New Roman"/>
                <a:sym typeface="Times New Roman"/>
              </a:rPr>
              <a:t>Учитель - Шинельская Ю.Н.</a:t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311700" y="181575"/>
            <a:ext cx="8520600" cy="47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21590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837"/>
              <a:buFont typeface="Arial"/>
              <a:buNone/>
            </a:pPr>
            <a:r>
              <a:rPr lang="ru" sz="1808">
                <a:latin typeface="Times New Roman"/>
                <a:ea typeface="Times New Roman"/>
                <a:cs typeface="Times New Roman"/>
                <a:sym typeface="Times New Roman"/>
              </a:rPr>
              <a:t>Главная сложность при выборе профессии заключается в том, что выбор обычно приходится совершать вслепую. Как правило, не удаётся на собственном опыте познать, что представляет собой та профессия, которую решаешь приобрести. Часто получается так: человек сначала выбирает специальность, чтобы ей обучиться, тратит годы на это и только потом понимает, насколько она ему не подходит. Если выбранная профессия правится — значит, повезло. А если нет? Приходится осознавать, что несколько лет напряжённой учёбы прошли впустую. Чтобы не оказаться в подобной ситуации, к профессиональному самоопределению нужно подходить осмысленно и начинать думать о перспективах будущей работы ещё в школе.</a:t>
            </a:r>
            <a:endParaRPr sz="1808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0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0837"/>
              <a:buFont typeface="Arial"/>
              <a:buNone/>
            </a:pPr>
            <a:r>
              <a:rPr lang="ru" sz="1808">
                <a:latin typeface="Times New Roman"/>
                <a:ea typeface="Times New Roman"/>
                <a:cs typeface="Times New Roman"/>
                <a:sym typeface="Times New Roman"/>
              </a:rPr>
              <a:t>Существуют тысячи профессий. Чтобы выбрать ту, которая больше всего подходит вам, следует ознакомиться с их разновидностями и характеристиками. Откуда можно почерпнуть необходимую информацию? Из самых разных источников. Это:</a:t>
            </a:r>
            <a:endParaRPr sz="1808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0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0837"/>
              <a:buFont typeface="Arial"/>
              <a:buNone/>
            </a:pPr>
            <a:r>
              <a:rPr lang="ru" sz="1808">
                <a:latin typeface="Times New Roman"/>
                <a:ea typeface="Times New Roman"/>
                <a:cs typeface="Times New Roman"/>
                <a:sym typeface="Times New Roman"/>
              </a:rPr>
              <a:t>• специальные книги, посвящённые описанию мира профессий;</a:t>
            </a:r>
            <a:endParaRPr sz="1808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0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0837"/>
              <a:buFont typeface="Arial"/>
              <a:buNone/>
            </a:pPr>
            <a:r>
              <a:rPr lang="ru" sz="1808">
                <a:latin typeface="Times New Roman"/>
                <a:ea typeface="Times New Roman"/>
                <a:cs typeface="Times New Roman"/>
                <a:sym typeface="Times New Roman"/>
              </a:rPr>
              <a:t>• общение с представителями разных профессий;</a:t>
            </a:r>
            <a:endParaRPr sz="1808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0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0837"/>
              <a:buFont typeface="Arial"/>
              <a:buNone/>
            </a:pPr>
            <a:r>
              <a:rPr lang="ru" sz="1808">
                <a:latin typeface="Times New Roman"/>
                <a:ea typeface="Times New Roman"/>
                <a:cs typeface="Times New Roman"/>
                <a:sym typeface="Times New Roman"/>
              </a:rPr>
              <a:t>• средства массовой информации (Интернет, телевидение, периодические печатные издания).</a:t>
            </a:r>
            <a:endParaRPr sz="1808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4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300150"/>
            <a:ext cx="8520600" cy="453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21590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Times New Roman"/>
                <a:ea typeface="Times New Roman"/>
                <a:cs typeface="Times New Roman"/>
                <a:sym typeface="Times New Roman"/>
              </a:rPr>
              <a:t>Современные наименования должностей и профессий, трудовые функции и действия, требования к образованию, практическому опыту работы, умениям, знаниям и личным качествам специалиста, необходимые допуски прописаны в профессиональных стандартах.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0" rtl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ru" sz="1600">
                <a:latin typeface="Times New Roman"/>
                <a:ea typeface="Times New Roman"/>
                <a:cs typeface="Times New Roman"/>
                <a:sym typeface="Times New Roman"/>
              </a:rPr>
              <a:t>Любая профессия имеет свой жизненный цикл. Ona рождается тогда, когда в обществе возникает в ней необходимость. Начало жизненного пути профессии часто бывает романтическим, профессия доступна не многим. Постепенно она становится рутинной, повседневной, массовой. Процесс старения профессии идёт постепенно: сначала это эксперименты по замене профессий новыми технологическими решениями, потом он становится массовым, а завершаться может десятилетиями (например, в некоторых районах страны до сих пор ездят на телегах, хотя в основном все используют автотранспорт). Профессии постоянно претерпевают изменения. Часть из них исчезает в результате автоматизации и других технологических и социальных изменений. Некоторые изменяются под воздействием HKT и других технологий. Появляются новые профессии в связи со сменой технологий, использованием новых практик работы и новых запросов потребителей.</a:t>
            </a:r>
            <a:endParaRPr sz="2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108400"/>
            <a:ext cx="8520600" cy="562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 sz="2661">
                <a:solidFill>
                  <a:srgbClr val="000080"/>
                </a:solidFill>
                <a:latin typeface="Georgia"/>
                <a:ea typeface="Georgia"/>
                <a:cs typeface="Georgia"/>
                <a:sym typeface="Georgia"/>
              </a:rPr>
              <a:t>Знакомимся с профессиями</a:t>
            </a:r>
            <a:endParaRPr b="1" i="1" sz="2661">
              <a:solidFill>
                <a:srgbClr val="00008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223575" y="596625"/>
            <a:ext cx="8701200" cy="435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215900" lvl="0" marL="127000" marR="127000" rtl="0" algn="just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b="1" lang="ru" sz="1320">
                <a:latin typeface="Times New Roman"/>
                <a:ea typeface="Times New Roman"/>
                <a:cs typeface="Times New Roman"/>
                <a:sym typeface="Times New Roman"/>
              </a:rPr>
              <a:t>Системный биотехнолог — специалист по замещению устаревших решений в разных отраслях новыми продуктами отрасли биотехнологии. Например, он оказывает помощь транспортным компаниям в переходе на биотопливо вместо дизельного топлива, а строительным — на новые биоматериалы вместо цемента и бетона.</a:t>
            </a:r>
            <a:endParaRPr b="1" sz="132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127000" marR="127000" rtl="0" algn="just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b="1" lang="ru" sz="1320">
                <a:latin typeface="Times New Roman"/>
                <a:ea typeface="Times New Roman"/>
                <a:cs typeface="Times New Roman"/>
                <a:sym typeface="Times New Roman"/>
              </a:rPr>
              <a:t>Архитектор живых систем — специалист по планированию, проектированию и созданию технологий замкнутого цикла с участием генетически модифицированных организмов и микроорганизмов. Он будет незаменим в автономных городах, так как может рассчитать необходимую мощность биореакторов, разработать проекты городских ферм и тщательно продумать систему переработки мусора.</a:t>
            </a:r>
            <a:endParaRPr b="1" sz="132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127000" marR="127000" rtl="0" algn="just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b="1" lang="ru" sz="1320">
                <a:latin typeface="Times New Roman"/>
                <a:ea typeface="Times New Roman"/>
                <a:cs typeface="Times New Roman"/>
                <a:sym typeface="Times New Roman"/>
              </a:rPr>
              <a:t>Урбанист-эколог — проектировщик новых городов на основе экологических биотехнологий. Специализируется в областях строительства, энергетики и контроля загрязнения среды. Профессия востребована уже сейчас — высокотехнологичные «зелёные города» проектируют и строят в Малайзии, Китае, Арабских Эмиратах, Индии, Южной Корее и странах Европы.</a:t>
            </a:r>
            <a:endParaRPr b="1" sz="132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127000" marR="127000" rtl="0" algn="just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b="1" lang="ru" sz="1320">
                <a:latin typeface="Times New Roman"/>
                <a:ea typeface="Times New Roman"/>
                <a:cs typeface="Times New Roman"/>
                <a:sym typeface="Times New Roman"/>
              </a:rPr>
              <a:t>Биофармаколог — специалист по проектированию новых биопрепаратов с заданными свойствами или по замене искусственно синтезированных препаратов на биопрепараты. {Уже сегодня ряд важных лекарств — пенициллин, инсулин — производят с помощью генно-модифицированных бактерий.)</a:t>
            </a:r>
            <a:endParaRPr b="1" sz="132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127000" marR="127000" rtl="0" algn="just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SzPts val="935"/>
              <a:buNone/>
            </a:pPr>
            <a:r>
              <a:rPr b="1" lang="ru" sz="1320">
                <a:latin typeface="Times New Roman"/>
                <a:ea typeface="Times New Roman"/>
                <a:cs typeface="Times New Roman"/>
                <a:sym typeface="Times New Roman"/>
              </a:rPr>
              <a:t>Парковый эколог — специалист, занимающийся мониторингом и анализом экологического состояния общественных пространств (парков, скверов, площадей, аллей и др.), разработкой и внедрением решений по озеленению, заселению территории животными, птицами, насекомыми и принятием других мер по поддержанию экологического баланса на зелёной территории внутри города.</a:t>
            </a:r>
            <a:endParaRPr b="1" sz="1829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idx="1" type="body"/>
          </p:nvPr>
        </p:nvSpPr>
        <p:spPr>
          <a:xfrm>
            <a:off x="223575" y="240875"/>
            <a:ext cx="8608800" cy="478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21590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Times New Roman"/>
                <a:ea typeface="Times New Roman"/>
                <a:cs typeface="Times New Roman"/>
                <a:sym typeface="Times New Roman"/>
              </a:rPr>
              <a:t>Сильным побудительным фактором, обусловливающим выбор профессии, являются интересы и склонности.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0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600">
                <a:latin typeface="Times New Roman"/>
                <a:ea typeface="Times New Roman"/>
                <a:cs typeface="Times New Roman"/>
                <a:sym typeface="Times New Roman"/>
              </a:rPr>
              <a:t>Интерес</a:t>
            </a:r>
            <a:r>
              <a:rPr lang="ru" sz="1600">
                <a:latin typeface="Times New Roman"/>
                <a:ea typeface="Times New Roman"/>
                <a:cs typeface="Times New Roman"/>
                <a:sym typeface="Times New Roman"/>
              </a:rPr>
              <a:t> — это эмоциональное состояние, связанное с познавательной деятельностью. Как правило, люди интересуются теми предметами и явлениями, которые привлекают их внимание и способны удовлетворить их потребности. Особое место занимает понятие профессиональный интерес — эмоционально окрашенное отношение человека к определённому виду деятельности.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0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600">
                <a:latin typeface="Times New Roman"/>
                <a:ea typeface="Times New Roman"/>
                <a:cs typeface="Times New Roman"/>
                <a:sym typeface="Times New Roman"/>
              </a:rPr>
              <a:t>Склонность</a:t>
            </a:r>
            <a:r>
              <a:rPr lang="ru" sz="1600">
                <a:latin typeface="Times New Roman"/>
                <a:ea typeface="Times New Roman"/>
                <a:cs typeface="Times New Roman"/>
                <a:sym typeface="Times New Roman"/>
              </a:rPr>
              <a:t> — активное, сознательное, преобразующее отношение к чему-либо. Склонности проявляются в деятельности, во время занятий, направленных на усвоение знаний или на создание каких-либо вещей, предметов. Склонности не только проявляются, по и формируются в деятельности, поэтому нужно включаться в разные её виды, не бояться менять увлечения, чтобы максимально раскрыть свои склонности к тому моменту, когда придёт время выбирать профессию.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0" rtl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ru" sz="1600">
                <a:latin typeface="Times New Roman"/>
                <a:ea typeface="Times New Roman"/>
                <a:cs typeface="Times New Roman"/>
                <a:sym typeface="Times New Roman"/>
              </a:rPr>
              <a:t>Чтобы определить, к какой профессиональной сфере человек проявляет склонности, можно воспользоваться методикой «Дифференциально-диагностический опросник» (ДДО) (автор Е. А. Климов).</a:t>
            </a:r>
            <a:endParaRPr sz="2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6"/>
          <p:cNvSpPr txBox="1"/>
          <p:nvPr>
            <p:ph idx="1" type="body"/>
          </p:nvPr>
        </p:nvSpPr>
        <p:spPr>
          <a:xfrm>
            <a:off x="311700" y="211225"/>
            <a:ext cx="8520600" cy="471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21590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Эффективность профессиональной деятельности зависит не только от интересов и склонностей, но и от способностей человека.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0" rtl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b="1" lang="ru">
                <a:latin typeface="Times New Roman"/>
                <a:ea typeface="Times New Roman"/>
                <a:cs typeface="Times New Roman"/>
                <a:sym typeface="Times New Roman"/>
              </a:rPr>
              <a:t>Способноcти</a:t>
            </a: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 — это индивидуальные особенности личности, обеспечивающие ему успех в деятельности. От уровня способностей зависит скорость, глубина, лёгкость и прочность процесса освоения деятельности, формирования профессиональных компетенций (знаний, умений, владений). Способности подразделяются на врождённые и социальные. Каждая способность развивается из задатка, который может быть передан генетически, а может быть усвоен в социуме. Например, человек не может родиться гениальным композитором. Но при наличии природного задатка — хорошо развитого слухового аппарата — способность к музыке проявляется в виде особенного слухового анализатора. Далее следует становление — при наличии способностей ребёнка можно записать на занятия музыкой, а прирождённые качества — усердие, дисциплинированность, целеустремлённость в ходе обучения могут сделать из него гениального композитора.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7"/>
          <p:cNvSpPr txBox="1"/>
          <p:nvPr>
            <p:ph idx="1" type="body"/>
          </p:nvPr>
        </p:nvSpPr>
        <p:spPr>
          <a:xfrm>
            <a:off x="169650" y="166775"/>
            <a:ext cx="8804700" cy="468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21590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Times New Roman"/>
                <a:ea typeface="Times New Roman"/>
                <a:cs typeface="Times New Roman"/>
                <a:sym typeface="Times New Roman"/>
              </a:rPr>
              <a:t>В профессиях, которые по своему содержанию связаны с активным взаимодействием человека с другими людьми, в качестве стержневых выступают коммуникативные и организаторские склонности, без которых не может быть обеспечен успех в работе. Главное содержание деятельности работников таких профессий — руководство коллективом, обучение, воспитание, культурно-просветительское и бытовое обслуживание людей и т. д. Выявить качественные особенности коммуникативных и организаторских склонностей человека можно с помощью методики «Коммуникативные и организаторские склонности» (КОС) (авторы В. В. Синявский, В. А. Федорошин).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0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Times New Roman"/>
                <a:ea typeface="Times New Roman"/>
                <a:cs typeface="Times New Roman"/>
                <a:sym typeface="Times New Roman"/>
              </a:rPr>
              <a:t>На основании исследования ситуации на региональном рынке труда, тенденций развития профессий, возможностей образовательных программ, предложенных в региональных учебных организациях, можно выбрать и попытаться реализовать собственную образовательную траекторию.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0" rtl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b="1" lang="ru" sz="1600">
                <a:latin typeface="Times New Roman"/>
                <a:ea typeface="Times New Roman"/>
                <a:cs typeface="Times New Roman"/>
                <a:sym typeface="Times New Roman"/>
              </a:rPr>
              <a:t>Образовательная траектория</a:t>
            </a:r>
            <a:r>
              <a:rPr lang="ru" sz="1600">
                <a:latin typeface="Times New Roman"/>
                <a:ea typeface="Times New Roman"/>
                <a:cs typeface="Times New Roman"/>
                <a:sym typeface="Times New Roman"/>
              </a:rPr>
              <a:t> — возможность личности на основе выбора определять свой образовательный путь для удовлетворения потребностей в образовании, получении квалификации в избранной области, в интеллектуальном, физическом, нравственном развитии с учётом сформированности интересов и склонностей, спроса на рынке труда, самооценки возможностей.</a:t>
            </a:r>
            <a:endParaRPr sz="2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Домашнее задание</a:t>
            </a:r>
            <a:endParaRPr/>
          </a:p>
        </p:txBody>
      </p:sp>
      <p:sp>
        <p:nvSpPr>
          <p:cNvPr id="142" name="Google Shape;142;p2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300">
              <a:solidFill>
                <a:srgbClr val="55301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21590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100">
                <a:latin typeface="Times New Roman"/>
                <a:ea typeface="Times New Roman"/>
                <a:cs typeface="Times New Roman"/>
                <a:sym typeface="Times New Roman"/>
              </a:rPr>
              <a:t>1. Опишите жизненный цикл какой-либо профессии.</a:t>
            </a:r>
            <a:endParaRPr sz="2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0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100">
                <a:latin typeface="Times New Roman"/>
                <a:ea typeface="Times New Roman"/>
                <a:cs typeface="Times New Roman"/>
                <a:sym typeface="Times New Roman"/>
              </a:rPr>
              <a:t>2. Дайте характеристику новым и умирающим профессиям, в том числе на предприятиях региона проживания.</a:t>
            </a:r>
            <a:endParaRPr sz="2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0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100">
                <a:latin typeface="Times New Roman"/>
                <a:ea typeface="Times New Roman"/>
                <a:cs typeface="Times New Roman"/>
                <a:sym typeface="Times New Roman"/>
              </a:rPr>
              <a:t>3. Разъясните социальное значение групп профессий, востребованных на региональном рынке труда.</a:t>
            </a:r>
            <a:endParaRPr sz="2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400"/>
              </a:spcBef>
              <a:spcAft>
                <a:spcPts val="1200"/>
              </a:spcAft>
              <a:buNone/>
            </a:pPr>
            <a:r>
              <a:t/>
            </a:r>
            <a:endParaRPr sz="2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15287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500">
                <a:solidFill>
                  <a:srgbClr val="5530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Классификация профессий</a:t>
            </a:r>
            <a:endParaRPr sz="5600"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907900"/>
            <a:ext cx="8520600" cy="396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ru" sz="1621">
                <a:latin typeface="Times New Roman"/>
                <a:ea typeface="Times New Roman"/>
                <a:cs typeface="Times New Roman"/>
                <a:sym typeface="Times New Roman"/>
              </a:rPr>
              <a:t>Примерно половину жизни человека занимает работа и всё, что с ней связано. Поэтому так важно найти себя в мире профессий, чтобы получить возможность достойно зарабатывать, чувствовать себя нужным людям, максимально полно раскрыть свои способности, заслужить почёт и уважение. Существует прямая зависимость между тем, насколько люди удовлетворены своей профессией, и тем, насколько счастливой они воспринимают свою жизнь. C одной стороны, выбор профессии — это всегда взгляд в будущее: чем я хочу заниматься; чего и как достичь; с какими трудностями придётся встретиться на выбранном пути. C другой стороны, это одновременно и взгляд внутрь себя: каковы мои сильные и слабые стороны; что я готов преодолеть, чтобы добиться успеха.</a:t>
            </a:r>
            <a:endParaRPr sz="162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0" rtl="0" algn="just">
              <a:lnSpc>
                <a:spcPct val="105000"/>
              </a:lnSpc>
              <a:spcBef>
                <a:spcPts val="400"/>
              </a:spcBef>
              <a:spcAft>
                <a:spcPts val="400"/>
              </a:spcAft>
              <a:buSzPts val="852"/>
              <a:buNone/>
            </a:pPr>
            <a:r>
              <a:rPr lang="ru" sz="1621">
                <a:latin typeface="Times New Roman"/>
                <a:ea typeface="Times New Roman"/>
                <a:cs typeface="Times New Roman"/>
                <a:sym typeface="Times New Roman"/>
              </a:rPr>
              <a:t>Что же такое профессия? Профессия (лат. professio — официально указанный род деятельности, занятие) — род трудовой деятельности (занятий) человека, владеющего комплексом специальных теоретических знаний и практических навыков. Для получения профессии нужно пройти специальную подготовку и приобрести опыт работы. Профессия обычно является источником существования человека и практикуется человеком регулярно.</a:t>
            </a:r>
            <a:endParaRPr sz="2086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11700" y="285350"/>
            <a:ext cx="8520600" cy="465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latin typeface="Times New Roman"/>
                <a:ea typeface="Times New Roman"/>
                <a:cs typeface="Times New Roman"/>
                <a:sym typeface="Times New Roman"/>
              </a:rPr>
              <a:t>Понятие «профессия» может подразумевать ряд входящих в неё специальностей, например в перечень медицинских профессий входят следующие специальности: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latin typeface="Times New Roman"/>
                <a:ea typeface="Times New Roman"/>
                <a:cs typeface="Times New Roman"/>
                <a:sym typeface="Times New Roman"/>
              </a:rPr>
              <a:t>— педиатр — изучает и лечит детские заболевания;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latin typeface="Times New Roman"/>
                <a:ea typeface="Times New Roman"/>
                <a:cs typeface="Times New Roman"/>
                <a:sym typeface="Times New Roman"/>
              </a:rPr>
              <a:t>— терапевт — врач, занимающийся профилактикой и диагностированием заболеваний внутренних органов, основных систем жизнедеятельности организма;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latin typeface="Times New Roman"/>
                <a:ea typeface="Times New Roman"/>
                <a:cs typeface="Times New Roman"/>
                <a:sym typeface="Times New Roman"/>
              </a:rPr>
              <a:t>— стоматолог — специалист по профилактике и лечению заболеваний полости рта;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latin typeface="Times New Roman"/>
                <a:ea typeface="Times New Roman"/>
                <a:cs typeface="Times New Roman"/>
                <a:sym typeface="Times New Roman"/>
              </a:rPr>
              <a:t>— травматолог — изучает и лечит последствия травм;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latin typeface="Times New Roman"/>
                <a:ea typeface="Times New Roman"/>
                <a:cs typeface="Times New Roman"/>
                <a:sym typeface="Times New Roman"/>
              </a:rPr>
              <a:t>— хирург — врач, лечащий заболевания и травмы хирургическим путём;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latin typeface="Times New Roman"/>
                <a:ea typeface="Times New Roman"/>
                <a:cs typeface="Times New Roman"/>
                <a:sym typeface="Times New Roman"/>
              </a:rPr>
              <a:t>— диетолог — специалист, который помогает решить проблемы со многими заболеваниями путём изменения состава и режима питания;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latin typeface="Times New Roman"/>
                <a:ea typeface="Times New Roman"/>
                <a:cs typeface="Times New Roman"/>
                <a:sym typeface="Times New Roman"/>
              </a:rPr>
              <a:t>— офтальмолог — врач, специализирующийся на диагностике и лечении болезней глаз;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500">
                <a:latin typeface="Times New Roman"/>
                <a:ea typeface="Times New Roman"/>
                <a:cs typeface="Times New Roman"/>
                <a:sym typeface="Times New Roman"/>
              </a:rPr>
              <a:t>— медицинская сестра (медицинский брат) — сотрудник, выполняющий назначения врача, диагностические и лечебные процедуры;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500">
                <a:latin typeface="Times New Roman"/>
                <a:ea typeface="Times New Roman"/>
                <a:cs typeface="Times New Roman"/>
                <a:sym typeface="Times New Roman"/>
              </a:rPr>
              <a:t>— и другие.</a:t>
            </a:r>
            <a:endParaRPr sz="2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403925"/>
            <a:ext cx="3647100" cy="417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2000">
                <a:latin typeface="Times New Roman"/>
                <a:ea typeface="Times New Roman"/>
                <a:cs typeface="Times New Roman"/>
                <a:sym typeface="Times New Roman"/>
              </a:rPr>
              <a:t>Чтобы удобно было ориентироваться в многообразном мире профессий, принято их классифицировать по различным основаниям. Наиболее известна классификация профессий по принадлежности к какой- либо отрасли экономики: промышленность, транспорт, торговля, образование, здравоохранение, культура, искусство и др</a:t>
            </a:r>
            <a:endParaRPr sz="2600"/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51313"/>
            <a:ext cx="4309375" cy="484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163050" y="122300"/>
            <a:ext cx="8731800" cy="481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21590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latin typeface="Times New Roman"/>
                <a:ea typeface="Times New Roman"/>
                <a:cs typeface="Times New Roman"/>
                <a:sym typeface="Times New Roman"/>
              </a:rPr>
              <a:t>Эта классификация удобна для руководителей предприятий и учебных заведений.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0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latin typeface="Times New Roman"/>
                <a:ea typeface="Times New Roman"/>
                <a:cs typeface="Times New Roman"/>
                <a:sym typeface="Times New Roman"/>
              </a:rPr>
              <a:t>Человек, который выбирает профессию, может воспользоваться классификацией, предложенной академиком Е. А. Климовым. Основными признаками этой классификации являются предмет труда (на что направлен труд), цель труда (что с предметом труда нужно сделать), орудия труда (какими инструментами и приспособлениями труд будет выполняться) и условия труда (в каких условиях будет осуществляться работа).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0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400">
                <a:latin typeface="Times New Roman"/>
                <a:ea typeface="Times New Roman"/>
                <a:cs typeface="Times New Roman"/>
                <a:sym typeface="Times New Roman"/>
              </a:rPr>
              <a:t>В зависимости от предмета труда все профессии подразделяются на пять типов</a:t>
            </a:r>
            <a:r>
              <a:rPr lang="ru" sz="140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0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latin typeface="Times New Roman"/>
                <a:ea typeface="Times New Roman"/>
                <a:cs typeface="Times New Roman"/>
                <a:sym typeface="Times New Roman"/>
              </a:rPr>
              <a:t>1. Человек — природа: ветеринарный фельдшер, агроном, специалист в области декоративного садоводства, микробиолог, пчеловод, ихтиолог, садовод, мастер по добыче рыбы, овощевод, полевод, гидробиолог и т. д.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0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latin typeface="Times New Roman"/>
                <a:ea typeface="Times New Roman"/>
                <a:cs typeface="Times New Roman"/>
                <a:sym typeface="Times New Roman"/>
              </a:rPr>
              <a:t>2. Человек — техника: ииженер-конструктор, радиоинженер, водитель, сверловщик, штамповщик, слесарь-электрик, машинист крапа, наладчик полиграфического оборудования, оператор реакторного отделения и т. д.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0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latin typeface="Times New Roman"/>
                <a:ea typeface="Times New Roman"/>
                <a:cs typeface="Times New Roman"/>
                <a:sym typeface="Times New Roman"/>
              </a:rPr>
              <a:t>3. Человек — человек: педагог, официант, спортивный судья, экскурсовод, тренер, психолог в социальной сфере, специалист по работе с семьёй, социальный работник, врач и др.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0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latin typeface="Times New Roman"/>
                <a:ea typeface="Times New Roman"/>
                <a:cs typeface="Times New Roman"/>
                <a:sym typeface="Times New Roman"/>
              </a:rPr>
              <a:t>4. Человек — знаковая система: корреспондент средств массовой информации, архитектор программного обеспечения, программист, контролёр печатной продукции, администратор баз данных и т. д.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0" rtl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ru" sz="1400">
                <a:latin typeface="Times New Roman"/>
                <a:ea typeface="Times New Roman"/>
                <a:cs typeface="Times New Roman"/>
                <a:sym typeface="Times New Roman"/>
              </a:rPr>
              <a:t>5. Человек — художественный образ: фотограф, художник, дизайнер одежды и обуви, хранитель музейных ценностей, промышленный дизайнер и т. п.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211225"/>
            <a:ext cx="8520600" cy="458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21590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900">
                <a:latin typeface="Times New Roman"/>
                <a:ea typeface="Times New Roman"/>
                <a:cs typeface="Times New Roman"/>
                <a:sym typeface="Times New Roman"/>
              </a:rPr>
              <a:t>Эти типы профессий разделяют по признаку целей труда на три класса</a:t>
            </a:r>
            <a:r>
              <a:rPr lang="ru" sz="190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0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900">
                <a:latin typeface="Times New Roman"/>
                <a:ea typeface="Times New Roman"/>
                <a:cs typeface="Times New Roman"/>
                <a:sym typeface="Times New Roman"/>
              </a:rPr>
              <a:t>1. Гностические (познавательные) — профессии, связанные с познавательным трудом и в то же время включённые в самые недра материального производства. Цель специалистов этих профессий — распознать, выявить, найти, определить и т. д.</a:t>
            </a:r>
            <a:endParaRPr sz="1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0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900">
                <a:latin typeface="Times New Roman"/>
                <a:ea typeface="Times New Roman"/>
                <a:cs typeface="Times New Roman"/>
                <a:sym typeface="Times New Roman"/>
              </a:rPr>
              <a:t>2. Изыскательские профессии связаны с поиском наилучшего варианта решения сложной практической задачи (дизайнер транспортных средств, конструктор, модельер, программист, писатель, учёный, градостроитель). Их цель — изобрести, спроектировать, создать что-то новое.</a:t>
            </a:r>
            <a:endParaRPr sz="1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0" rtl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ru" sz="1900">
                <a:latin typeface="Times New Roman"/>
                <a:ea typeface="Times New Roman"/>
                <a:cs typeface="Times New Roman"/>
                <a:sym typeface="Times New Roman"/>
              </a:rPr>
              <a:t>3. Преобразующие — к ним относится значительная часть профессий (токарь-револьверщик, станочник лесообрабатывающего оборудования, резьбофрезеровщик, строгальщик и др.).</a:t>
            </a:r>
            <a:endParaRPr sz="2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255700"/>
            <a:ext cx="8520600" cy="460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21590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ru">
                <a:latin typeface="Times New Roman"/>
                <a:ea typeface="Times New Roman"/>
                <a:cs typeface="Times New Roman"/>
                <a:sym typeface="Times New Roman"/>
              </a:rPr>
              <a:t>Можно классифицировать профессии на основании использования различных орудий труда:</a:t>
            </a:r>
            <a:endParaRPr b="1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0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• ручного труда (хирург, резчик по камню, столяр и т. д.);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0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• машинно-ручного труда (судоводитель-механик, водитель, машинист электровоза и др.);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0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• с использованием автоматизированных и автоматических систем, аппаратов (машинист коксовых машин, оператор станков с программным управлением, резчик горячего металла);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0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• с преобладанием функциональных средств организма человека в виде орудий труда (певец, актёр, дегустатор, спортсмен и др.).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215900" lvl="0" marL="0" rtl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Специалисты этих профессий работают в различных условиях. Например, хлебороб работает на земле, лётчик — в небе, шахтёр — под землёй, ткач — в цехе и т. д.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96400"/>
            <a:ext cx="8520600" cy="463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ru">
                <a:latin typeface="Times New Roman"/>
                <a:ea typeface="Times New Roman"/>
                <a:cs typeface="Times New Roman"/>
                <a:sym typeface="Times New Roman"/>
              </a:rPr>
              <a:t>Классифицируя профессии по этому признаку, можно выделить следующие группы:</a:t>
            </a:r>
            <a:endParaRPr b="1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• труд в условиях обычного (бытового) микроклимата (секретарь, бухгалтер, экономист, сборщик радиоаппаратуры и т. д.);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• труд с пребыванием на открытом воздухе, с резкими перепадами температуры и влажности (агроном, лесник, геолог, пастух и др.);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• труд в необычных условиях (актёр, водолаз, электромонтажник, каскадёр, космонавт, артист цирка, следователь-криминалист и т. д.);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• труд с повышенной моральной ответственностью за здоровье, жизнь, психическое, умственное, нравственное развитие людей, за большие материальные ценности (социальный работник, хирург, юрист, учитель, воспитатель детского сада, бухгалтер и др.).</a:t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4500" y="137600"/>
            <a:ext cx="6127976" cy="4851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