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A30B57-107D-4A92-BC71-245012BF2F6F}">
  <a:tblStyle styleId="{73A30B57-107D-4A92-BC71-245012BF2F6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ourceSansPr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5563371c0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5563371c0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5563371c0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5563371c0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5563371c0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5563371c0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5563371c0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5563371c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15563371c0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15563371c0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15563371c0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15563371c0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5563371c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15563371c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5563371c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15563371c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5563371c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5563371c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5563371c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5563371c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5563371c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15563371c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5563371c0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5563371c0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5563371c0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5563371c0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5563371c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5563371c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250075" y="264450"/>
            <a:ext cx="8755500" cy="23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ru" sz="3100">
                <a:latin typeface="Arial"/>
                <a:ea typeface="Arial"/>
                <a:cs typeface="Arial"/>
                <a:sym typeface="Arial"/>
              </a:rPr>
              <a:t>Роль метрологии в современном производстве. </a:t>
            </a:r>
            <a:endParaRPr sz="3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lang="ru" sz="3100">
                <a:latin typeface="Arial"/>
                <a:ea typeface="Arial"/>
                <a:cs typeface="Arial"/>
                <a:sym typeface="Arial"/>
              </a:rPr>
              <a:t>Техническое регулирование</a:t>
            </a:r>
            <a:endParaRPr sz="50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625" y="3624050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Технология - 9 класс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Учитель - Шинельская Ю.Н.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11700" y="291275"/>
            <a:ext cx="85206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Третье направление</a:t>
            </a: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технического регулирования реализуется с помощью государственного контроля (надзора) за соблюдением технических регламентов.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Органы государственного контроля имеют право:</a:t>
            </a:r>
            <a:endParaRPr b="1" i="1"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привлекать изготовителя к ответственности, предусмотренной законодательством Российской Федерации;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требовать от изготовителей предъявления сертификата соответствия;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выдавать предписания об устранении нарушений требований технических регламентов в установленные сроки;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принимать решения о запрете продажи продукции, а также о приостановлении процессов производства;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прекращать действие сертификата соответствия.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152825" y="220650"/>
            <a:ext cx="8520600" cy="47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Сертификация продукции</a:t>
            </a:r>
            <a:r>
              <a:rPr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— процедура подтверждения качества, посредством которой независимая от изготовителя (продавца, исполнителя) и потребителя (покупателя) организация удостоверяет в письменной форме, что продукция соответствует установленным требованиям.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Сертификат соответствия</a:t>
            </a:r>
            <a:r>
              <a:rPr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— документ, сообщающий, что обеспечивается необходимая уверенность в том, что продукция, процесс или услуга соответствует требованиям технических регламентов, положениям стандартов или условиям договоров.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1400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Знакомимся с профессиями</a:t>
            </a:r>
            <a:endParaRPr b="1" i="1" sz="1400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0800" marR="5080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Метролог — специалист по контролю точности измерительной техники. Проверяет (поверяет) показатели работы измерительных приборов и сверяет их с требованиями стандартов. Знает устройство проверяемых приборов, умеет устранить их неисправность и причину неточности измерений. Метрологи работают в государственных органах сертификации или на предприятиях определённой отрасли.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1449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ru" sz="2400">
                <a:latin typeface="Arial"/>
                <a:ea typeface="Arial"/>
                <a:cs typeface="Arial"/>
                <a:sym typeface="Arial"/>
              </a:rPr>
              <a:t>Практическая работа</a:t>
            </a:r>
            <a:endParaRPr sz="4100"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11700" y="640550"/>
            <a:ext cx="2303700" cy="43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accent1"/>
                </a:solidFill>
              </a:rPr>
              <a:t>1.	Рассмотрите контрольно-измерительные приборы, устройства и инструменты: стрелочный индикатор, угломер, микрометр, счётчик расхода воды, счётчик расхода бытового газа, штангенглубиномер, барометр или другие средства измерения, представленные учителем.</a:t>
            </a:r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8350" y="768350"/>
            <a:ext cx="6264999" cy="42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205800" y="446375"/>
            <a:ext cx="8520600" cy="14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600">
                <a:solidFill>
                  <a:schemeClr val="dk2"/>
                </a:solidFill>
              </a:rPr>
              <a:t>2. </a:t>
            </a:r>
            <a:r>
              <a:rPr lang="ru" sz="2600">
                <a:solidFill>
                  <a:schemeClr val="dk2"/>
                </a:solidFill>
              </a:rPr>
              <a:t>Ознакомьтесь с устройством и принципом работы этих приборов и инструментов и запишите результаты изучения в таблицу в рабочей тетради. </a:t>
            </a:r>
            <a:endParaRPr sz="2600">
              <a:solidFill>
                <a:schemeClr val="dk2"/>
              </a:solidFill>
            </a:endParaRPr>
          </a:p>
        </p:txBody>
      </p:sp>
      <p:graphicFrame>
        <p:nvGraphicFramePr>
          <p:cNvPr id="126" name="Google Shape;126;p25"/>
          <p:cNvGraphicFramePr/>
          <p:nvPr/>
        </p:nvGraphicFramePr>
        <p:xfrm>
          <a:off x="205800" y="23413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{73A30B57-107D-4A92-BC71-245012BF2F6F}</a:tableStyleId>
              </a:tblPr>
              <a:tblGrid>
                <a:gridCol w="975050"/>
                <a:gridCol w="2563750"/>
                <a:gridCol w="1769400"/>
                <a:gridCol w="1769400"/>
                <a:gridCol w="1769400"/>
              </a:tblGrid>
              <a:tr h="209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№ п/п</a:t>
                      </a:r>
                      <a:endParaRPr b="1" sz="18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Название прибора</a:t>
                      </a:r>
                      <a:endParaRPr b="1" sz="18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Назначение</a:t>
                      </a:r>
                      <a:endParaRPr b="1" sz="18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Принцип действия</a:t>
                      </a:r>
                      <a:endParaRPr b="1" sz="18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80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Точность измерения</a:t>
                      </a:r>
                      <a:endParaRPr b="1" sz="180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type="title"/>
          </p:nvPr>
        </p:nvSpPr>
        <p:spPr>
          <a:xfrm>
            <a:off x="311700" y="445025"/>
            <a:ext cx="8520600" cy="46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SzPts val="990"/>
              <a:buNone/>
            </a:pPr>
            <a:r>
              <a:rPr lang="ru" sz="2470">
                <a:latin typeface="Arial"/>
                <a:ea typeface="Arial"/>
                <a:cs typeface="Arial"/>
                <a:sym typeface="Arial"/>
              </a:rPr>
              <a:t>Самостоятельная работа</a:t>
            </a:r>
            <a:endParaRPr sz="4000"/>
          </a:p>
        </p:txBody>
      </p:sp>
      <p:sp>
        <p:nvSpPr>
          <p:cNvPr id="132" name="Google Shape;1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Работа с информацией.</a:t>
            </a:r>
            <a:endParaRPr b="1" sz="2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Узнайте, выполнив поиск в Интернете и других источниках информации, какие меры длины существовали в Древнем мире, на Руси, в Западной Европе. Сохраните информацию в форме описания, схем, фотографий и др.</a:t>
            </a:r>
            <a:endParaRPr sz="33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Домашняя работа</a:t>
            </a:r>
            <a:endParaRPr/>
          </a:p>
        </p:txBody>
      </p:sp>
      <p:sp>
        <p:nvSpPr>
          <p:cNvPr id="138" name="Google Shape;1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ru"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Проверяем свои знания</a:t>
            </a:r>
            <a:endParaRPr b="1" sz="2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Какими вопросами занимается метрология?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Что такое стандарт?</a:t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В чём заключается процедура сертификации продукции? </a:t>
            </a:r>
            <a:endParaRPr sz="3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ru" sz="2900">
                <a:latin typeface="Arial"/>
                <a:ea typeface="Arial"/>
                <a:cs typeface="Arial"/>
                <a:sym typeface="Arial"/>
              </a:rPr>
              <a:t>Метрология</a:t>
            </a:r>
            <a:endParaRPr sz="4800"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8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ru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Метрология занимается следующими вопросами:</a:t>
            </a:r>
            <a:endParaRPr b="1" i="1"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созданием общей теории измерений;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образованием единиц физических величин и систем единиц;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разработкой методов и средств измерений, методов определения точности измерений;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обеспечением единства измерений и единообразия средств измерений;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созданием эталонов и образцовых средств измерений, поверкой мер и средств измерений.</a:t>
            </a:r>
            <a:endParaRPr sz="19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450150"/>
            <a:ext cx="8520600" cy="27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Метрология ведёт свою историю с античных времён, когда местными властями устанавливались произвольные стандарты для величин, таких как длина, вес, время, для регистрации деятельности человека и упрощения коммерческих сделок. Начиная с XVIII в., в эпоху развития промышленного производства, метрология стала необходимым условием для обеспечения качества выпускаемой продукции. В 1875 г. подписана Международная метрическая конвенция, в 1893 г. Д. И. Менделеевым в России создана Главная палата мер и весов, в 1960 г. разработана Международная система единиц (СИ).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2725" y="3054675"/>
            <a:ext cx="1778875" cy="191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487800" y="3337763"/>
            <a:ext cx="5976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700">
                <a:solidFill>
                  <a:schemeClr val="dk2"/>
                </a:solidFill>
              </a:rPr>
              <a:t>Метрологическое обеспечение — комплекс научных и технических средств, правил и норм, необходимых для достижения единства и требуемой точности измерений</a:t>
            </a:r>
            <a:r>
              <a:rPr lang="ru" sz="1700">
                <a:solidFill>
                  <a:schemeClr val="dk2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241650"/>
            <a:ext cx="8520600" cy="46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Техническими основами метрологического обеспечения являются:</a:t>
            </a:r>
            <a:endParaRPr b="1" i="1"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государственные эталоны физических единиц;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стандартные образцы состава и свойств веществ и материалов;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стандартные справочные данные о физических константах и свойствах веществ и материалов;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средства измерений (технические устройства, предназначенные для измерений);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калибровка средств измерений (совокупность операций, выполняемых для подтверждения пригодности к применению средств измерений, не подлежащих государственному метрологическому контролю);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поверка средств измерений (совокупность операций, выполняемых органами государственной метрологической службы и другими уполномоченными организациями в целях подтверждения соответствия средства измерения установленным техническим требованиям). </a:t>
            </a:r>
            <a:endParaRPr sz="2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05775" y="163950"/>
            <a:ext cx="8520600" cy="48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нашей стране на больших предприятиях, как правило, действуют метрологические службы, возглавляемые главным метрологом, который организует работы по обеспечению единства и требуемой точности измерений.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Для подтверждения того, что измерительные устройства или приборы работоспособны и могут безошибочно измерять соответствующие параметры, проводится их периодическая поверка специалистами. 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Поверка — совокупность операций, выполняемых в целях подтверждения соответствия средств измерений заданным метрологическим характеристикам</a:t>
            </a: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 сути, поверка призвана дать ответ на вопрос: можно ли верить показаниям данного измерительного прибора? Например, с этой целью периодически проводят поверку квартирных счётчиков расхода холодной и горячей воды или газа, после чего выдаётся свидетельство о поверке.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Всемирный день метрологии в России отмечается ежегодно 20 мая.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ru" sz="2300">
                <a:latin typeface="Arial"/>
                <a:ea typeface="Arial"/>
                <a:cs typeface="Arial"/>
                <a:sym typeface="Arial"/>
              </a:rPr>
              <a:t>Техническое регулирование</a:t>
            </a:r>
            <a:endParaRPr sz="42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9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2002 г. в России был принят Федеральный закон «О техническом регулировании». Техническое регулирование — правовое регулирование отношений в области установления, применения и исполнения требований к продукции, процессам производства, эксплуатации, хранения, перевозки и утилизации, выполнению работ или оказанию услуг.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Техническое регулирование предполагает установление правоотношений в трёх основных направлениях:</a:t>
            </a:r>
            <a:endParaRPr b="1" i="1"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1)	обязательные для исполнения требования к продукции, процессам её производства, эксплуатации и утилизации;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2)	добровольные для исполнения требования к продукции, процессам производства, выполнению работ или оказанию услуг;</a:t>
            </a:r>
            <a:endParaRPr sz="17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3)	оценка соответствия.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361875"/>
            <a:ext cx="8520600" cy="4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50000"/>
              <a:buFont typeface="Arial"/>
              <a:buNone/>
            </a:pPr>
            <a:r>
              <a:rPr b="1" lang="ru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Первое направление</a:t>
            </a:r>
            <a:r>
              <a:rPr lang="ru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реализуется с помощью технических регламентов. Технический регламент — документ, который определяет обязательные для применения и исполнения требования к объектам технического регулирования.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Второе направление</a:t>
            </a:r>
            <a:r>
              <a:rPr lang="ru" sz="2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технического регулирования реализуется с помощью стандартов.</a:t>
            </a:r>
            <a:endParaRPr sz="22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916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Стандартизация</a:t>
            </a:r>
            <a:r>
              <a:rPr lang="ru" sz="1916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— деятельность по разработке, опубликованию и применению стандартов в целях обеспечения безопасности продукции, работ и услуг для окружающей среды, здоровья людей, обеспечения качества продукции, единства измерений, экономии всех видов ресурсов.</a:t>
            </a:r>
            <a:endParaRPr sz="1916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1916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Стандарт</a:t>
            </a:r>
            <a:r>
              <a:rPr lang="ru" sz="1916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— документ, в котором обозначены характеристики продукции и процессов производства, эксплуатации, хранения, перевозки, реализации и утилизации, выполнения работ или оказания услуг.</a:t>
            </a:r>
            <a:endParaRPr sz="3016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255950"/>
            <a:ext cx="8520600" cy="46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34171"/>
              <a:buFont typeface="Arial"/>
              <a:buNone/>
            </a:pPr>
            <a:r>
              <a:rPr lang="ru" sz="3219">
                <a:solidFill>
                  <a:schemeClr val="dk2"/>
                </a:solidFill>
              </a:rPr>
              <a:t>Федеральным законом установлены следующие виды документов в области стандартизации, используемые на территории России:</a:t>
            </a:r>
            <a:endParaRPr sz="3219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34171"/>
              <a:buFont typeface="Arial"/>
              <a:buNone/>
            </a:pPr>
            <a:r>
              <a:rPr lang="ru" sz="3219">
                <a:solidFill>
                  <a:schemeClr val="dk2"/>
                </a:solidFill>
              </a:rPr>
              <a:t>—	национальные стандарты — утверждаются национальным органом Российской Федерации по стандартизации;</a:t>
            </a:r>
            <a:endParaRPr sz="3219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34171"/>
              <a:buFont typeface="Arial"/>
              <a:buNone/>
            </a:pPr>
            <a:r>
              <a:rPr lang="ru" sz="3219">
                <a:solidFill>
                  <a:schemeClr val="dk2"/>
                </a:solidFill>
              </a:rPr>
              <a:t>—	нормы и правила по стандартизации — разрабатываются саморегулирующимися организациями;</a:t>
            </a:r>
            <a:endParaRPr sz="3219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34171"/>
              <a:buFont typeface="Arial"/>
              <a:buNone/>
            </a:pPr>
            <a:r>
              <a:rPr lang="ru" sz="3219">
                <a:solidFill>
                  <a:schemeClr val="dk2"/>
                </a:solidFill>
              </a:rPr>
              <a:t>—	общероссийские классификаторы технико-экономической и социальной информации — утверждаются Правительством РФ;</a:t>
            </a:r>
            <a:endParaRPr sz="3219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34171"/>
              <a:buFont typeface="Arial"/>
              <a:buNone/>
            </a:pPr>
            <a:r>
              <a:rPr lang="ru" sz="3219">
                <a:solidFill>
                  <a:schemeClr val="dk2"/>
                </a:solidFill>
              </a:rPr>
              <a:t>—	стандарты организаций — принимаются руководством данной организации.</a:t>
            </a:r>
            <a:endParaRPr sz="3219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219">
                <a:solidFill>
                  <a:schemeClr val="dk2"/>
                </a:solidFill>
              </a:rPr>
              <a:t>Национальный стандарт обозначают буквами ГОСТ или ГОСТ Р, после которых следует номер стандарта и год его издания, например стандарт на сгущённое молоко с сахаром следующий: ГОСТ 31688-2012.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11700" y="361875"/>
            <a:ext cx="8520600" cy="46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Существуют также международные стандарты, которые разрабатываются Международной организацией по стандартизации HCO (ISO), созданной в 1946 г. под эгидой ООН.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i="1"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Задачи HCO:</a:t>
            </a:r>
            <a:endParaRPr b="1" i="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содействие развитию стандартизации в мире в целях обеспечения международного обмена товарами и услугами;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—	развитие сотрудничества в интеллектуальной, научно-технической и экономической областях.</a:t>
            </a:r>
            <a:endParaRPr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На сегодняшний день в состав ИСО входит 165 стран, в том числе Россия. Большое значение в мире имеют международные стандарты ИСО 9000, в которых установлены требования к системам обеспечения качества продукции.</a:t>
            </a:r>
            <a:endParaRPr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