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Raleway"/>
      <p:regular r:id="rId19"/>
      <p:bold r:id="rId20"/>
      <p:italic r:id="rId21"/>
      <p:boldItalic r:id="rId22"/>
    </p:embeddedFont>
    <p:embeddedFont>
      <p:font typeface="Lato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-bold.fntdata"/><Relationship Id="rId22" Type="http://schemas.openxmlformats.org/officeDocument/2006/relationships/font" Target="fonts/Raleway-boldItalic.fntdata"/><Relationship Id="rId21" Type="http://schemas.openxmlformats.org/officeDocument/2006/relationships/font" Target="fonts/Raleway-italic.fntdata"/><Relationship Id="rId24" Type="http://schemas.openxmlformats.org/officeDocument/2006/relationships/font" Target="fonts/Lato-bold.fntdata"/><Relationship Id="rId23" Type="http://schemas.openxmlformats.org/officeDocument/2006/relationships/font" Target="fonts/La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Lato-boldItalic.fntdata"/><Relationship Id="rId25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Raleway-regular.fntdata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0d4592a82a_0_1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0d4592a82a_0_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0d4592a82a_0_1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0d4592a82a_0_1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0d4592a82a_0_1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0d4592a82a_0_1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0d4592a82a_0_1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0d4592a82a_0_1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d4592a82a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0d4592a82a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0d4592a82a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0d4592a82a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0d4592a82a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0d4592a82a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0d4592a82a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0d4592a82a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0d4592a82a_0_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0d4592a82a_0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0d4592a82a_0_1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0d4592a82a_0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0d4592a82a_0_1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0d4592a82a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0d4592a82a_0_1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0d4592a82a_0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ctrTitle"/>
          </p:nvPr>
        </p:nvSpPr>
        <p:spPr>
          <a:xfrm>
            <a:off x="2371725" y="630225"/>
            <a:ext cx="6608700" cy="244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3300"/>
              <a:t>Технологическое развитие цивилизации.</a:t>
            </a:r>
            <a:endParaRPr sz="3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3300"/>
              <a:t>Инновационные предприятия.</a:t>
            </a:r>
            <a:endParaRPr sz="3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3300"/>
              <a:t>Трансфер технологий.</a:t>
            </a:r>
            <a:endParaRPr sz="3300"/>
          </a:p>
        </p:txBody>
      </p:sp>
      <p:sp>
        <p:nvSpPr>
          <p:cNvPr id="73" name="Google Shape;73;p13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Технология 9 класс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Учитель - Шинельская Ю.Н.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2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Трансфер технологий</a:t>
            </a:r>
            <a:endParaRPr/>
          </a:p>
        </p:txBody>
      </p:sp>
      <p:sp>
        <p:nvSpPr>
          <p:cNvPr id="125" name="Google Shape;125;p22"/>
          <p:cNvSpPr txBox="1"/>
          <p:nvPr>
            <p:ph idx="1" type="body"/>
          </p:nvPr>
        </p:nvSpPr>
        <p:spPr>
          <a:xfrm>
            <a:off x="2410100" y="1211350"/>
            <a:ext cx="6321600" cy="33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1600">
                <a:latin typeface="Arial"/>
                <a:ea typeface="Arial"/>
                <a:cs typeface="Arial"/>
                <a:sym typeface="Arial"/>
              </a:rPr>
              <a:t>Во всех высокоразвитых странах мира уже много лет одним из важнейших направлений ускорения научно-технического прогресса за счёт широкого внедрения инноваций является реализация программ трансфера (от англ, to transfer — переносить, перемещать) технологий.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ru" sz="1600">
                <a:latin typeface="Arial"/>
                <a:ea typeface="Arial"/>
                <a:cs typeface="Arial"/>
                <a:sym typeface="Arial"/>
              </a:rPr>
              <a:t>Трансфер технологий — процесс передачи знаний, технологий, а также права на их использование между физическими лицами или организациями в целях их последующего внедрения и коммерциализации. Это основная форма продвижения инноваций</a:t>
            </a:r>
            <a:r>
              <a:rPr lang="ru" sz="1600">
                <a:latin typeface="Arial"/>
                <a:ea typeface="Arial"/>
                <a:cs typeface="Arial"/>
                <a:sym typeface="Arial"/>
              </a:rPr>
              <a:t>.</a:t>
            </a:r>
            <a:endParaRPr sz="19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3"/>
          <p:cNvSpPr txBox="1"/>
          <p:nvPr>
            <p:ph idx="1" type="body"/>
          </p:nvPr>
        </p:nvSpPr>
        <p:spPr>
          <a:xfrm>
            <a:off x="296275" y="568250"/>
            <a:ext cx="8582100" cy="418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1400">
                <a:latin typeface="Arial"/>
                <a:ea typeface="Arial"/>
                <a:cs typeface="Arial"/>
                <a:sym typeface="Arial"/>
              </a:rPr>
              <a:t>Трансфер технологий может осуществляться в следующих формах.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1400">
                <a:latin typeface="Arial"/>
                <a:ea typeface="Arial"/>
                <a:cs typeface="Arial"/>
                <a:sym typeface="Arial"/>
              </a:rPr>
              <a:t>1. </a:t>
            </a:r>
            <a:r>
              <a:rPr b="1" i="1" lang="ru" sz="1400">
                <a:latin typeface="Arial"/>
                <a:ea typeface="Arial"/>
                <a:cs typeface="Arial"/>
                <a:sym typeface="Arial"/>
              </a:rPr>
              <a:t>Выдача лицензий.</a:t>
            </a:r>
            <a:r>
              <a:rPr lang="ru" sz="1400">
                <a:latin typeface="Arial"/>
                <a:ea typeface="Arial"/>
                <a:cs typeface="Arial"/>
                <a:sym typeface="Arial"/>
              </a:rPr>
              <a:t> Наиболее часто по лицензиям передаются не самые новые технологии, а так называемые технологии промежуточного поколения. Лицензируемая технология является товаром лишь в том случае, когда она сертифицирована, оформлена комплектом технологической документации и устойчиво работает.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1400">
                <a:latin typeface="Arial"/>
                <a:ea typeface="Arial"/>
                <a:cs typeface="Arial"/>
                <a:sym typeface="Arial"/>
              </a:rPr>
              <a:t>2.	</a:t>
            </a:r>
            <a:r>
              <a:rPr b="1" i="1" lang="ru" sz="1400">
                <a:latin typeface="Arial"/>
                <a:ea typeface="Arial"/>
                <a:cs typeface="Arial"/>
                <a:sym typeface="Arial"/>
              </a:rPr>
              <a:t>Передача ноу-хау.</a:t>
            </a:r>
            <a:r>
              <a:rPr lang="ru" sz="1400">
                <a:latin typeface="Arial"/>
                <a:ea typeface="Arial"/>
                <a:cs typeface="Arial"/>
                <a:sym typeface="Arial"/>
              </a:rPr>
              <a:t> Ноу-хау (от англ, know how — знать как), или секрет производства, — это сведения любого характера (изобретения, оригинальные технологии и др.), которые охраняются режимом коммерческой тайны. Передача технологий ноу-хау, которые ещё не стали всеобщим достоянием, связана с большим риском преждевременного раскрытия конфиденциальной информации.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1400">
                <a:latin typeface="Arial"/>
                <a:ea typeface="Arial"/>
                <a:cs typeface="Arial"/>
                <a:sym typeface="Arial"/>
              </a:rPr>
              <a:t>3.	</a:t>
            </a:r>
            <a:r>
              <a:rPr b="1" i="1" lang="ru" sz="1400">
                <a:latin typeface="Arial"/>
                <a:ea typeface="Arial"/>
                <a:cs typeface="Arial"/>
                <a:sym typeface="Arial"/>
              </a:rPr>
              <a:t>Инжиниринг.</a:t>
            </a:r>
            <a:r>
              <a:rPr lang="ru" sz="1400">
                <a:latin typeface="Arial"/>
                <a:ea typeface="Arial"/>
                <a:cs typeface="Arial"/>
                <a:sym typeface="Arial"/>
              </a:rPr>
              <a:t> Осуществляется путём выполнения у пользователя работ, необходимых для реализации повой технологии (консультационных, технологических, строительных и др.).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1400">
                <a:latin typeface="Arial"/>
                <a:ea typeface="Arial"/>
                <a:cs typeface="Arial"/>
                <a:sym typeface="Arial"/>
              </a:rPr>
              <a:t>4.	</a:t>
            </a:r>
            <a:r>
              <a:rPr b="1" i="1" lang="ru" sz="1400">
                <a:latin typeface="Arial"/>
                <a:ea typeface="Arial"/>
                <a:cs typeface="Arial"/>
                <a:sym typeface="Arial"/>
              </a:rPr>
              <a:t>Промышленная кооперация.</a:t>
            </a:r>
            <a:r>
              <a:rPr lang="ru" sz="1400">
                <a:latin typeface="Arial"/>
                <a:ea typeface="Arial"/>
                <a:cs typeface="Arial"/>
                <a:sym typeface="Arial"/>
              </a:rPr>
              <a:t> Предусматривает тесные контакты нескольких предприятий на долгосрочный период при освоении инновационной продукции.</a:t>
            </a:r>
            <a:endParaRPr sz="21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4"/>
          <p:cNvSpPr txBox="1"/>
          <p:nvPr>
            <p:ph idx="1" type="body"/>
          </p:nvPr>
        </p:nvSpPr>
        <p:spPr>
          <a:xfrm>
            <a:off x="186150" y="509975"/>
            <a:ext cx="8771700" cy="445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852"/>
              <a:buFont typeface="Arial"/>
              <a:buNone/>
            </a:pPr>
            <a:r>
              <a:rPr lang="ru" sz="1352">
                <a:latin typeface="Arial"/>
                <a:ea typeface="Arial"/>
                <a:cs typeface="Arial"/>
                <a:sym typeface="Arial"/>
              </a:rPr>
              <a:t>5</a:t>
            </a:r>
            <a:r>
              <a:rPr lang="ru" sz="1300">
                <a:latin typeface="Arial"/>
                <a:ea typeface="Arial"/>
                <a:cs typeface="Arial"/>
                <a:sym typeface="Arial"/>
              </a:rPr>
              <a:t>.	</a:t>
            </a:r>
            <a:r>
              <a:rPr b="1" i="1" lang="ru" sz="1300">
                <a:latin typeface="Arial"/>
                <a:ea typeface="Arial"/>
                <a:cs typeface="Arial"/>
                <a:sym typeface="Arial"/>
              </a:rPr>
              <a:t>Франшиза — передача или переуступка</a:t>
            </a:r>
            <a:r>
              <a:rPr lang="ru" sz="1300">
                <a:latin typeface="Arial"/>
                <a:ea typeface="Arial"/>
                <a:cs typeface="Arial"/>
                <a:sym typeface="Arial"/>
              </a:rPr>
              <a:t> (на коммерческих условиях) разрешения продавать чьи-либо товары или оказывать услуги в некоторых областях.</a:t>
            </a:r>
            <a:endParaRPr sz="1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852"/>
              <a:buFont typeface="Arial"/>
              <a:buNone/>
            </a:pPr>
            <a:r>
              <a:rPr lang="ru" sz="1300">
                <a:latin typeface="Arial"/>
                <a:ea typeface="Arial"/>
                <a:cs typeface="Arial"/>
                <a:sym typeface="Arial"/>
              </a:rPr>
              <a:t>6.	</a:t>
            </a:r>
            <a:r>
              <a:rPr b="1" i="1" lang="ru" sz="1300">
                <a:latin typeface="Arial"/>
                <a:ea typeface="Arial"/>
                <a:cs typeface="Arial"/>
                <a:sym typeface="Arial"/>
              </a:rPr>
              <a:t>Лизинг (финансовая аренда).</a:t>
            </a:r>
            <a:r>
              <a:rPr lang="ru" sz="1300">
                <a:latin typeface="Arial"/>
                <a:ea typeface="Arial"/>
                <a:cs typeface="Arial"/>
                <a:sym typeface="Arial"/>
              </a:rPr>
              <a:t> В лизинговых операциях участвуют три стороны: арендатор, арендодатель и поставщик (производитель). Например, арендатор (инновационное предприятие) заключает арендный договор с арендодателем (лизинговой компанией) на аренду (использование в течение некоторого времени за определённую плату и последующий возврат) новейшего технологического оборудования. Лизинговая компания выкупает у производителя указанное оборудование и предоставляет его арендатору.</a:t>
            </a:r>
            <a:endParaRPr sz="1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852"/>
              <a:buFont typeface="Arial"/>
              <a:buNone/>
            </a:pPr>
            <a:r>
              <a:rPr lang="ru" sz="1300">
                <a:latin typeface="Arial"/>
                <a:ea typeface="Arial"/>
                <a:cs typeface="Arial"/>
                <a:sym typeface="Arial"/>
              </a:rPr>
              <a:t>7.	</a:t>
            </a:r>
            <a:r>
              <a:rPr b="1" i="1" lang="ru" sz="1300">
                <a:latin typeface="Arial"/>
                <a:ea typeface="Arial"/>
                <a:cs typeface="Arial"/>
                <a:sym typeface="Arial"/>
              </a:rPr>
              <a:t>Техническая помощь.</a:t>
            </a:r>
            <a:r>
              <a:rPr lang="ru" sz="1300">
                <a:latin typeface="Arial"/>
                <a:ea typeface="Arial"/>
                <a:cs typeface="Arial"/>
                <a:sym typeface="Arial"/>
              </a:rPr>
              <a:t> Оформляется в виде соглашений о передаче технологии, поставке оборудования, выполнении технических услуг и исследований, работ по обучению и подготовке кадров, контрактов на аренду приборов и инструментов.</a:t>
            </a:r>
            <a:endParaRPr sz="1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852"/>
              <a:buFont typeface="Arial"/>
              <a:buNone/>
            </a:pPr>
            <a:r>
              <a:rPr lang="ru" sz="1300">
                <a:latin typeface="Arial"/>
                <a:ea typeface="Arial"/>
                <a:cs typeface="Arial"/>
                <a:sym typeface="Arial"/>
              </a:rPr>
              <a:t>8.	</a:t>
            </a:r>
            <a:r>
              <a:rPr b="1" i="1" lang="ru" sz="1300">
                <a:latin typeface="Arial"/>
                <a:ea typeface="Arial"/>
                <a:cs typeface="Arial"/>
                <a:sym typeface="Arial"/>
              </a:rPr>
              <a:t>Создание совместных предприятий.</a:t>
            </a:r>
            <a:r>
              <a:rPr lang="ru" sz="1300">
                <a:latin typeface="Arial"/>
                <a:ea typeface="Arial"/>
                <a:cs typeface="Arial"/>
                <a:sym typeface="Arial"/>
              </a:rPr>
              <a:t> Совместное предприятие предусматривает участие партнёров из разных стран.</a:t>
            </a:r>
            <a:endParaRPr sz="1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852"/>
              <a:buNone/>
            </a:pPr>
            <a:r>
              <a:rPr lang="ru" sz="1300">
                <a:latin typeface="Arial"/>
                <a:ea typeface="Arial"/>
                <a:cs typeface="Arial"/>
                <a:sym typeface="Arial"/>
              </a:rPr>
              <a:t>9.	</a:t>
            </a:r>
            <a:r>
              <a:rPr b="1" i="1" lang="ru" sz="1300">
                <a:latin typeface="Arial"/>
                <a:ea typeface="Arial"/>
                <a:cs typeface="Arial"/>
                <a:sym typeface="Arial"/>
              </a:rPr>
              <a:t>Трансфер инноваций, созданных в результате научных исследований</a:t>
            </a:r>
            <a:r>
              <a:rPr lang="ru" sz="1300">
                <a:latin typeface="Arial"/>
                <a:ea typeface="Arial"/>
                <a:cs typeface="Arial"/>
                <a:sym typeface="Arial"/>
              </a:rPr>
              <a:t>, на промышленные предприятия. Содействие таким взаимосвязям науки и промышленности иногда оказывает государство путём частичного финансирования работающих над инновациями специалистов (научных работников, преподавателей вузов, аспирантов, магистрантов, студентов старших курсов) за счёт государственных средств.</a:t>
            </a:r>
            <a:endParaRPr sz="13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Домашнее задание</a:t>
            </a:r>
            <a:endParaRPr/>
          </a:p>
        </p:txBody>
      </p:sp>
      <p:sp>
        <p:nvSpPr>
          <p:cNvPr id="141" name="Google Shape;141;p25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200"/>
              <a:t>Устно ответить на вопросы: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2200"/>
              <a:t>1. Что такое циклы Н. Д. Кондратьева?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2200"/>
              <a:t>2. Какие бывают инновации?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2200"/>
              <a:t>3. Какова польза от трансфера технологий?</a:t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idx="1" type="body"/>
          </p:nvPr>
        </p:nvSpPr>
        <p:spPr>
          <a:xfrm>
            <a:off x="2410100" y="1282225"/>
            <a:ext cx="6321600" cy="33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/>
              <a:t>Технологическое развитие цивилизации имеет циклический характер. Согласно теории длинных волн экономиста Н. Д. Кондратьева, научно-технический прогресс в мировом масштабе развивается волнообразно, с циклами протяжённостью примерно 50 лет (циклы Н. Д. Кондратьева). </a:t>
            </a:r>
            <a:endParaRPr sz="2000"/>
          </a:p>
          <a:p>
            <a:pPr indent="0" lvl="0" marL="0" rtl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2000"/>
              <a:t>Графически эти циклы представляют в виде волн в координатах «годы—конъюнктура» (конъюнктура в данном случае — это уровень технологического развития цивилизации).</a:t>
            </a:r>
            <a:endParaRPr sz="2000"/>
          </a:p>
        </p:txBody>
      </p:sp>
      <p:sp>
        <p:nvSpPr>
          <p:cNvPr id="79" name="Google Shape;79;p1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Т</a:t>
            </a:r>
            <a:r>
              <a:rPr lang="ru" sz="2555"/>
              <a:t>ехнологическое развитие цивилизации</a:t>
            </a:r>
            <a:endParaRPr sz="2555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idx="1" type="body"/>
          </p:nvPr>
        </p:nvSpPr>
        <p:spPr>
          <a:xfrm>
            <a:off x="179700" y="3059875"/>
            <a:ext cx="8859000" cy="157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ru" sz="1700">
                <a:latin typeface="Arial"/>
                <a:ea typeface="Arial"/>
                <a:cs typeface="Arial"/>
                <a:sym typeface="Arial"/>
              </a:rPr>
              <a:t>Первая волна</a:t>
            </a:r>
            <a:r>
              <a:rPr lang="ru" sz="1700">
                <a:latin typeface="Arial"/>
                <a:ea typeface="Arial"/>
                <a:cs typeface="Arial"/>
                <a:sym typeface="Arial"/>
              </a:rPr>
              <a:t> (1785—1835 гг.) сформировала технологический уклад, основанный на новых технологиях в текстильной промышленности, использовании энергии воды.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ru" sz="1700">
                <a:latin typeface="Arial"/>
                <a:ea typeface="Arial"/>
                <a:cs typeface="Arial"/>
                <a:sym typeface="Arial"/>
              </a:rPr>
              <a:t>Вторая волна</a:t>
            </a:r>
            <a:r>
              <a:rPr lang="ru" sz="1700">
                <a:latin typeface="Arial"/>
                <a:ea typeface="Arial"/>
                <a:cs typeface="Arial"/>
                <a:sym typeface="Arial"/>
              </a:rPr>
              <a:t> (1830—1890 гг.) связана с развитием железнодорожного транспорта и механического производства на основе парового двигателя.</a:t>
            </a:r>
            <a:endParaRPr sz="2400"/>
          </a:p>
        </p:txBody>
      </p:sp>
      <p:pic>
        <p:nvPicPr>
          <p:cNvPr id="85" name="Google Shape;8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11050" y="453625"/>
            <a:ext cx="6200700" cy="240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/>
          <p:nvPr>
            <p:ph idx="1" type="body"/>
          </p:nvPr>
        </p:nvSpPr>
        <p:spPr>
          <a:xfrm>
            <a:off x="113400" y="2571750"/>
            <a:ext cx="8917200" cy="207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935"/>
              <a:buFont typeface="Arial"/>
              <a:buNone/>
            </a:pPr>
            <a:r>
              <a:rPr b="1" lang="ru" sz="1335">
                <a:latin typeface="Arial"/>
                <a:ea typeface="Arial"/>
                <a:cs typeface="Arial"/>
                <a:sym typeface="Arial"/>
              </a:rPr>
              <a:t>Третья волна</a:t>
            </a:r>
            <a:r>
              <a:rPr lang="ru" sz="1335">
                <a:latin typeface="Arial"/>
                <a:ea typeface="Arial"/>
                <a:cs typeface="Arial"/>
                <a:sym typeface="Arial"/>
              </a:rPr>
              <a:t> (1880—1940 гг.) опиралась на использование электрической энергии, развитие тяжёлого машиностроения. Были внедрены радиосвязь и телеграф, произведены автомобили и самолёты, начали применяться цветные металлы, алюминий, пластические массы и т. д. Началась концентрация банковского и финансового капитала.</a:t>
            </a:r>
            <a:endParaRPr sz="1335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935"/>
              <a:buNone/>
            </a:pPr>
            <a:r>
              <a:rPr b="1" lang="ru" sz="1335">
                <a:latin typeface="Arial"/>
                <a:ea typeface="Arial"/>
                <a:cs typeface="Arial"/>
                <a:sym typeface="Arial"/>
              </a:rPr>
              <a:t>Четвёртая волна</a:t>
            </a:r>
            <a:r>
              <a:rPr lang="ru" sz="1335">
                <a:latin typeface="Arial"/>
                <a:ea typeface="Arial"/>
                <a:cs typeface="Arial"/>
                <a:sym typeface="Arial"/>
              </a:rPr>
              <a:t> (1930—1990 гг.) сформировала уклад, основанный на развитии энергетики с использованием нефти и газа, средств связи, новых синтетических материалов. Это эра массового производства автомобилей, самолётов, тракторов, различных видов вооружения, товаров народного потребления. Появились и широко распространились компьютеры и программные продукты для них. Атом использовался в военных, а затем и в мирных целях.</a:t>
            </a:r>
            <a:endParaRPr sz="1929"/>
          </a:p>
        </p:txBody>
      </p:sp>
      <p:pic>
        <p:nvPicPr>
          <p:cNvPr id="91" name="Google Shape;9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11050" y="497350"/>
            <a:ext cx="6163451" cy="207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/>
          <p:nvPr>
            <p:ph idx="1" type="body"/>
          </p:nvPr>
        </p:nvSpPr>
        <p:spPr>
          <a:xfrm>
            <a:off x="77700" y="3045300"/>
            <a:ext cx="8873700" cy="179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018"/>
              <a:buFont typeface="Arial"/>
              <a:buNone/>
            </a:pPr>
            <a:r>
              <a:rPr b="1" lang="ru" sz="1217">
                <a:latin typeface="Arial"/>
                <a:ea typeface="Arial"/>
                <a:cs typeface="Arial"/>
                <a:sym typeface="Arial"/>
              </a:rPr>
              <a:t>Пятая волна</a:t>
            </a:r>
            <a:r>
              <a:rPr lang="ru" sz="1217">
                <a:latin typeface="Arial"/>
                <a:ea typeface="Arial"/>
                <a:cs typeface="Arial"/>
                <a:sym typeface="Arial"/>
              </a:rPr>
              <a:t> (1985—2035 гг.) опирается на достижения в области микроэлектроники, информатики, биотехнологии, генной инженерии, новых видов энергии, материалов, освоения космического пространства, спутниковой связи и т. п.</a:t>
            </a:r>
            <a:endParaRPr sz="1217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018"/>
              <a:buFont typeface="Arial"/>
              <a:buNone/>
            </a:pPr>
            <a:r>
              <a:rPr lang="ru" sz="1217">
                <a:latin typeface="Arial"/>
                <a:ea typeface="Arial"/>
                <a:cs typeface="Arial"/>
                <a:sym typeface="Arial"/>
              </a:rPr>
              <a:t>Волновые циклы имеются в развитии отдельных отраслей и предприятий. Жизненный цикл конкретной технологии и конкретного изделия также имеет форму волны.</a:t>
            </a:r>
            <a:endParaRPr sz="1217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r>
              <a:rPr lang="ru" sz="1217">
                <a:latin typeface="Arial"/>
                <a:ea typeface="Arial"/>
                <a:cs typeface="Arial"/>
                <a:sym typeface="Arial"/>
              </a:rPr>
              <a:t>Конечно, временные волновые периоды в достаточной мере схематичны и условны. Уровень развития каждого отдельного предприятия определяется как общими закономерностями технологического и экономического развития сферы материального производства в целом, так и специфическими, зачастую субъективными факторами.</a:t>
            </a:r>
            <a:endParaRPr sz="1865"/>
          </a:p>
        </p:txBody>
      </p:sp>
      <p:pic>
        <p:nvPicPr>
          <p:cNvPr id="97" name="Google Shape;9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81900" y="497350"/>
            <a:ext cx="6249799" cy="240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Самостоятельная работа</a:t>
            </a:r>
            <a:endParaRPr/>
          </a:p>
        </p:txBody>
      </p:sp>
      <p:sp>
        <p:nvSpPr>
          <p:cNvPr id="103" name="Google Shape;103;p18"/>
          <p:cNvSpPr txBox="1"/>
          <p:nvPr>
            <p:ph idx="1" type="body"/>
          </p:nvPr>
        </p:nvSpPr>
        <p:spPr>
          <a:xfrm>
            <a:off x="2410100" y="1340525"/>
            <a:ext cx="6321600" cy="325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ru">
                <a:latin typeface="Arial"/>
                <a:ea typeface="Arial"/>
                <a:cs typeface="Arial"/>
                <a:sym typeface="Arial"/>
              </a:rPr>
              <a:t>Работа с информацией.</a:t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>
                <a:latin typeface="Arial"/>
                <a:ea typeface="Arial"/>
                <a:cs typeface="Arial"/>
                <a:sym typeface="Arial"/>
              </a:rPr>
              <a:t>Ознакомьтесь, выполнив поиск в Интернете и других источниках информации, с циклами технологического и экономического развития России, объясните закономерности такого развития. Сохраните информацию в форме описания, схем, фотографий и др.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5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>
            <p:ph type="title"/>
          </p:nvPr>
        </p:nvSpPr>
        <p:spPr>
          <a:xfrm>
            <a:off x="2400250" y="575950"/>
            <a:ext cx="6321600" cy="79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200"/>
              <a:t>Инновационные предприятия и управление в современном производстве</a:t>
            </a:r>
            <a:endParaRPr sz="2100"/>
          </a:p>
        </p:txBody>
      </p:sp>
      <p:sp>
        <p:nvSpPr>
          <p:cNvPr id="109" name="Google Shape;109;p19"/>
          <p:cNvSpPr txBox="1"/>
          <p:nvPr>
            <p:ph idx="1" type="body"/>
          </p:nvPr>
        </p:nvSpPr>
        <p:spPr>
          <a:xfrm>
            <a:off x="339975" y="1457075"/>
            <a:ext cx="8640600" cy="314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1400">
                <a:latin typeface="Arial"/>
                <a:ea typeface="Arial"/>
                <a:cs typeface="Arial"/>
                <a:sym typeface="Arial"/>
              </a:rPr>
              <a:t>Большое значение в настоящее время имеет развитие инноваций.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ru" sz="1400">
                <a:latin typeface="Arial"/>
                <a:ea typeface="Arial"/>
                <a:cs typeface="Arial"/>
                <a:sym typeface="Arial"/>
              </a:rPr>
              <a:t>Инновация</a:t>
            </a:r>
            <a:r>
              <a:rPr lang="ru" sz="1400">
                <a:latin typeface="Arial"/>
                <a:ea typeface="Arial"/>
                <a:cs typeface="Arial"/>
                <a:sym typeface="Arial"/>
              </a:rPr>
              <a:t> — конечный результат инновационной деятельности, получивший реализацию в виде нового или усовершенствованного продукта, реализуемого на рынке, нового или усовершенствованного технологического процесса, используемого в практической деятельности.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i="1" lang="ru" sz="1400">
                <a:latin typeface="Arial"/>
                <a:ea typeface="Arial"/>
                <a:cs typeface="Arial"/>
                <a:sym typeface="Arial"/>
              </a:rPr>
              <a:t>Различают инновации</a:t>
            </a:r>
            <a:r>
              <a:rPr lang="ru" sz="1400">
                <a:latin typeface="Arial"/>
                <a:ea typeface="Arial"/>
                <a:cs typeface="Arial"/>
                <a:sym typeface="Arial"/>
              </a:rPr>
              <a:t>: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1400">
                <a:latin typeface="Arial"/>
                <a:ea typeface="Arial"/>
                <a:cs typeface="Arial"/>
                <a:sym typeface="Arial"/>
              </a:rPr>
              <a:t>—	базисные, которые реализуют крупные изобретения и становятся основой формирования новых направлений техники;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1400">
                <a:latin typeface="Arial"/>
                <a:ea typeface="Arial"/>
                <a:cs typeface="Arial"/>
                <a:sym typeface="Arial"/>
              </a:rPr>
              <a:t>—	улучшающие, обычно внедряющие мелкие и средние изобретения;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1400">
                <a:latin typeface="Arial"/>
                <a:ea typeface="Arial"/>
                <a:cs typeface="Arial"/>
                <a:sym typeface="Arial"/>
              </a:rPr>
              <a:t>—	псевдоинновации, направленные на частичное улучшение устаревших технологий и обычно тормозящие технологический процесс.</a:t>
            </a:r>
            <a:endParaRPr b="1"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/>
          <p:nvPr>
            <p:ph idx="1" type="body"/>
          </p:nvPr>
        </p:nvSpPr>
        <p:spPr>
          <a:xfrm>
            <a:off x="223425" y="582825"/>
            <a:ext cx="8508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ru" sz="1900">
                <a:latin typeface="Arial"/>
                <a:ea typeface="Arial"/>
                <a:cs typeface="Arial"/>
                <a:sym typeface="Arial"/>
              </a:rPr>
              <a:t>Инновационное предприятие</a:t>
            </a:r>
            <a:r>
              <a:rPr lang="ru" sz="1900">
                <a:latin typeface="Arial"/>
                <a:ea typeface="Arial"/>
                <a:cs typeface="Arial"/>
                <a:sym typeface="Arial"/>
              </a:rPr>
              <a:t> — хозяйствующий субъект, осуществляющий предпринимательскую деятельность, связанную с разработкой, производством и поставкой инновационной продукции (товаров, услуг).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1900">
                <a:latin typeface="Arial"/>
                <a:ea typeface="Arial"/>
                <a:cs typeface="Arial"/>
                <a:sym typeface="Arial"/>
              </a:rPr>
              <a:t>Управление современным производством на инновационном предприятии может быть обеспечено с помощью инновационного менеджмента (от англ, management — управление, руководство). Инновационный менеджмент — это область экономической науки и профессиональной деятельности, направленная на достижение любой организацией инновационных целей путём рационального использования материальных, трудовых и финансовых ресурсов.</a:t>
            </a:r>
            <a:endParaRPr sz="2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1"/>
          <p:cNvSpPr txBox="1"/>
          <p:nvPr>
            <p:ph idx="1" type="body"/>
          </p:nvPr>
        </p:nvSpPr>
        <p:spPr>
          <a:xfrm>
            <a:off x="529396" y="611975"/>
            <a:ext cx="8202300" cy="39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623">
                <a:latin typeface="Arial"/>
                <a:ea typeface="Arial"/>
                <a:cs typeface="Arial"/>
                <a:sym typeface="Arial"/>
              </a:rPr>
              <a:t>Функции инновационного менеджмента.</a:t>
            </a:r>
            <a:endParaRPr sz="9623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6823">
                <a:latin typeface="Arial"/>
                <a:ea typeface="Arial"/>
                <a:cs typeface="Arial"/>
                <a:sym typeface="Arial"/>
              </a:rPr>
              <a:t>1.	</a:t>
            </a:r>
            <a:r>
              <a:rPr b="1" lang="ru" sz="6823">
                <a:latin typeface="Arial"/>
                <a:ea typeface="Arial"/>
                <a:cs typeface="Arial"/>
                <a:sym typeface="Arial"/>
              </a:rPr>
              <a:t>Основные (предметные)</a:t>
            </a:r>
            <a:r>
              <a:rPr lang="ru" sz="6823">
                <a:latin typeface="Arial"/>
                <a:ea typeface="Arial"/>
                <a:cs typeface="Arial"/>
                <a:sym typeface="Arial"/>
              </a:rPr>
              <a:t>, отражающие содержание основных стадий процесса управления инновационной деятельностью:</a:t>
            </a:r>
            <a:endParaRPr sz="6823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6823">
                <a:latin typeface="Arial"/>
                <a:ea typeface="Arial"/>
                <a:cs typeface="Arial"/>
                <a:sym typeface="Arial"/>
              </a:rPr>
              <a:t>а)	формирование целей и планирование;</a:t>
            </a:r>
            <a:endParaRPr sz="6823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6823">
                <a:latin typeface="Arial"/>
                <a:ea typeface="Arial"/>
                <a:cs typeface="Arial"/>
                <a:sym typeface="Arial"/>
              </a:rPr>
              <a:t>б)	организация:</a:t>
            </a:r>
            <a:endParaRPr sz="6823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6823">
                <a:latin typeface="Arial"/>
                <a:ea typeface="Arial"/>
                <a:cs typeface="Arial"/>
                <a:sym typeface="Arial"/>
              </a:rPr>
              <a:t>—	создание инновационного предприятия (ИП);</a:t>
            </a:r>
            <a:endParaRPr sz="6823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6823">
                <a:latin typeface="Arial"/>
                <a:ea typeface="Arial"/>
                <a:cs typeface="Arial"/>
                <a:sym typeface="Arial"/>
              </a:rPr>
              <a:t>—	принятие организационной структуры ИП;</a:t>
            </a:r>
            <a:endParaRPr sz="6823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6823">
                <a:latin typeface="Arial"/>
                <a:ea typeface="Arial"/>
                <a:cs typeface="Arial"/>
                <a:sym typeface="Arial"/>
              </a:rPr>
              <a:t>—	утверждение положений о службах ИП и должностных инструкций;</a:t>
            </a:r>
            <a:endParaRPr sz="6823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6823">
                <a:latin typeface="Arial"/>
                <a:ea typeface="Arial"/>
                <a:cs typeface="Arial"/>
                <a:sym typeface="Arial"/>
              </a:rPr>
              <a:t>—	создание новых или упразднение существующих подразделений ИП;</a:t>
            </a:r>
            <a:endParaRPr sz="6823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6823">
                <a:latin typeface="Arial"/>
                <a:ea typeface="Arial"/>
                <a:cs typeface="Arial"/>
                <a:sym typeface="Arial"/>
              </a:rPr>
              <a:t>в)	контроль и анализ:</a:t>
            </a:r>
            <a:endParaRPr sz="6823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6823">
                <a:latin typeface="Arial"/>
                <a:ea typeface="Arial"/>
                <a:cs typeface="Arial"/>
                <a:sym typeface="Arial"/>
              </a:rPr>
              <a:t>—	оценка состояния работ;</a:t>
            </a:r>
            <a:endParaRPr sz="6823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6823">
                <a:latin typeface="Arial"/>
                <a:ea typeface="Arial"/>
                <a:cs typeface="Arial"/>
                <a:sym typeface="Arial"/>
              </a:rPr>
              <a:t>—	оценка финансового состояния ИП;</a:t>
            </a:r>
            <a:endParaRPr sz="6823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6823">
                <a:latin typeface="Arial"/>
                <a:ea typeface="Arial"/>
                <a:cs typeface="Arial"/>
                <a:sym typeface="Arial"/>
              </a:rPr>
              <a:t>—	оценка деятельности исполнителей.</a:t>
            </a:r>
            <a:endParaRPr sz="6823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6823">
                <a:latin typeface="Arial"/>
                <a:ea typeface="Arial"/>
                <a:cs typeface="Arial"/>
                <a:sym typeface="Arial"/>
              </a:rPr>
              <a:t>2.	</a:t>
            </a:r>
            <a:r>
              <a:rPr b="1" lang="ru" sz="6823">
                <a:latin typeface="Arial"/>
                <a:ea typeface="Arial"/>
                <a:cs typeface="Arial"/>
                <a:sym typeface="Arial"/>
              </a:rPr>
              <a:t>Обеспечивающие:</a:t>
            </a:r>
            <a:endParaRPr b="1" sz="6823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6823">
                <a:latin typeface="Arial"/>
                <a:ea typeface="Arial"/>
                <a:cs typeface="Arial"/>
                <a:sym typeface="Arial"/>
              </a:rPr>
              <a:t>а)	социально-психологические;</a:t>
            </a:r>
            <a:endParaRPr sz="6823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6823">
                <a:latin typeface="Arial"/>
                <a:ea typeface="Arial"/>
                <a:cs typeface="Arial"/>
                <a:sym typeface="Arial"/>
              </a:rPr>
              <a:t>б)	технологические.</a:t>
            </a:r>
            <a:endParaRPr sz="6823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6823">
                <a:latin typeface="Arial"/>
                <a:ea typeface="Arial"/>
                <a:cs typeface="Arial"/>
                <a:sym typeface="Arial"/>
              </a:rPr>
              <a:t>3.	</a:t>
            </a:r>
            <a:r>
              <a:rPr b="1" lang="ru" sz="6823">
                <a:latin typeface="Arial"/>
                <a:ea typeface="Arial"/>
                <a:cs typeface="Arial"/>
                <a:sym typeface="Arial"/>
              </a:rPr>
              <a:t>Процессуальные</a:t>
            </a:r>
            <a:r>
              <a:rPr lang="ru" sz="6823">
                <a:latin typeface="Arial"/>
                <a:ea typeface="Arial"/>
                <a:cs typeface="Arial"/>
                <a:sym typeface="Arial"/>
              </a:rPr>
              <a:t> — функции коммуникации и выработки решения.</a:t>
            </a:r>
            <a:endParaRPr b="1"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r>
              <a:t/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r>
              <a:t/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r>
              <a:t/>
            </a:r>
            <a:endParaRPr b="1"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