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Playfair Display"/>
      <p:regular r:id="rId14"/>
      <p:bold r:id="rId15"/>
      <p:italic r:id="rId16"/>
      <p:boldItalic r:id="rId17"/>
    </p:embeddedFont>
    <p:embeddedFont>
      <p:font typeface="Lat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La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layfairDisplay-bold.fntdata"/><Relationship Id="rId14" Type="http://schemas.openxmlformats.org/officeDocument/2006/relationships/font" Target="fonts/PlayfairDisplay-regular.fntdata"/><Relationship Id="rId17" Type="http://schemas.openxmlformats.org/officeDocument/2006/relationships/font" Target="fonts/PlayfairDisplay-boldItalic.fntdata"/><Relationship Id="rId16" Type="http://schemas.openxmlformats.org/officeDocument/2006/relationships/font" Target="fonts/PlayfairDisplay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bold.fntdata"/><Relationship Id="rId6" Type="http://schemas.openxmlformats.org/officeDocument/2006/relationships/slide" Target="slides/slide1.xml"/><Relationship Id="rId18" Type="http://schemas.openxmlformats.org/officeDocument/2006/relationships/font" Target="fonts/La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096ed30f0f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096ed30f0f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096ed30f0f_0_2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096ed30f0f_0_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096ed30f0f_0_2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096ed30f0f_0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0991e7217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0991e7217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096ed30f0f_0_2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096ed30f0f_0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096ed30f0f_0_2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096ed30f0f_0_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096ed30f0f_0_2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096ed30f0f_0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733219" y="2235351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1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1"/>
          <p:cNvSpPr txBox="1"/>
          <p:nvPr>
            <p:ph hasCustomPrompt="1" type="title"/>
          </p:nvPr>
        </p:nvSpPr>
        <p:spPr>
          <a:xfrm>
            <a:off x="586725" y="1353788"/>
            <a:ext cx="79707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/>
          <p:nvPr>
            <p:ph idx="1" type="body"/>
          </p:nvPr>
        </p:nvSpPr>
        <p:spPr>
          <a:xfrm>
            <a:off x="586725" y="2968388"/>
            <a:ext cx="79707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3"/>
          <p:cNvSpPr txBox="1"/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-125" y="5045700"/>
            <a:ext cx="9144000" cy="9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3" name="Google Shape;23;p4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" name="Google Shape;24;p4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5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" name="Google Shape;29;p5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311700" y="1417950"/>
            <a:ext cx="39999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5"/>
          <p:cNvSpPr txBox="1"/>
          <p:nvPr>
            <p:ph idx="2" type="body"/>
          </p:nvPr>
        </p:nvSpPr>
        <p:spPr>
          <a:xfrm>
            <a:off x="4832400" y="1417950"/>
            <a:ext cx="39999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Google Shape;37;p7"/>
          <p:cNvCxnSpPr/>
          <p:nvPr/>
        </p:nvCxnSpPr>
        <p:spPr>
          <a:xfrm>
            <a:off x="411044" y="1417772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" name="Google Shape;38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1640350"/>
            <a:ext cx="2808000" cy="292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8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5" name="Google Shape;4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>
            <a:off x="4572000" y="-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8" name="Google Shape;4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" name="Google Shape;49;p9"/>
          <p:cNvSpPr txBox="1"/>
          <p:nvPr>
            <p:ph type="title"/>
          </p:nvPr>
        </p:nvSpPr>
        <p:spPr>
          <a:xfrm>
            <a:off x="265500" y="1084625"/>
            <a:ext cx="4045200" cy="170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0" name="Google Shape;50;p9"/>
          <p:cNvSpPr txBox="1"/>
          <p:nvPr>
            <p:ph idx="1" type="subTitle"/>
          </p:nvPr>
        </p:nvSpPr>
        <p:spPr>
          <a:xfrm>
            <a:off x="265500" y="2845200"/>
            <a:ext cx="4045200" cy="142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5" name="Google Shape;5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lue-gold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/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ru"/>
              <a:t>Фотоника</a:t>
            </a:r>
            <a:endParaRPr/>
          </a:p>
        </p:txBody>
      </p:sp>
      <p:sp>
        <p:nvSpPr>
          <p:cNvPr id="69" name="Google Shape;69;p13"/>
          <p:cNvSpPr txBox="1"/>
          <p:nvPr>
            <p:ph idx="1" type="subTitle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700"/>
              <a:t>Технология 9 класс</a:t>
            </a:r>
            <a:endParaRPr sz="1700"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700"/>
              <a:t>Учитель - Шинельская Ю.Н.</a:t>
            </a:r>
            <a:endParaRPr sz="19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/>
          <p:nvPr>
            <p:ph idx="1" type="body"/>
          </p:nvPr>
        </p:nvSpPr>
        <p:spPr>
          <a:xfrm>
            <a:off x="202050" y="115800"/>
            <a:ext cx="8739900" cy="474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Фотоника — наука, изучающая системы, в которых носителем информации являются фотоны (фотон — это квант (неделимая порция какой-либо величины) электромагнитного поля, нейтральная элементарная частица с нулевой массой</a:t>
            </a: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Фотоника, по сути, является аналогом электроники, использующим вместо электронов фотоны. Передача сигналов с помощью фотонов через оптические волокна связана с существенно меньшими потерями энергии и, следовательно, с возможностью качественной передачи большего количества информации. </a:t>
            </a:r>
            <a:r>
              <a:rPr b="1" i="1"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(Оптика — раздел физики, в котором исследуют процессы излучения света, его распространение в различных средах и взаимодействие света с веществом.)</a:t>
            </a: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5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idx="1" type="body"/>
          </p:nvPr>
        </p:nvSpPr>
        <p:spPr>
          <a:xfrm>
            <a:off x="311700" y="231825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Оптическое волокно</a:t>
            </a: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— это нить из прозрачного материала (стекла, пластика) со светонепроницаемой оболочкой, используемая для переноса света внутри себя посредством полного внутреннего отражения</a:t>
            </a:r>
            <a:endParaRPr sz="2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0475" y="2157113"/>
            <a:ext cx="2857500" cy="250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0875" y="2157113"/>
            <a:ext cx="2857500" cy="250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311700" y="232050"/>
            <a:ext cx="8520600" cy="474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10000"/>
          </a:bodyPr>
          <a:lstStyle/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1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Фотоникой как перспективным направлением развития науки и техники занимаются учёные во многих странах, в результате чего возникли новые направления её развития: микроволновая фотоника, оптоинформатика, компьютерная фотоника и др.</a:t>
            </a:r>
            <a:endParaRPr sz="201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1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ru" sz="201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 настоящее время фотоника применяется в различных областях деятельности человека</a:t>
            </a:r>
            <a:r>
              <a:rPr lang="ru" sz="201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201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1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— телекоммуникации — это комплекс технических средств, предназначенных для передачи информации на расстояние (радио, телефонная связь, телевидение, Интернет и др.);</a:t>
            </a:r>
            <a:endParaRPr sz="201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1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— лазерное производство (лазер — устройство, преобразующее энергию различного вида в узконаправленный поток излучения — лазерный луч; применяется в научных исследованиях, в промышленности для обработки различных материалов, в бытовой технике и др.);</a:t>
            </a:r>
            <a:endParaRPr sz="201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1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—	биологические и физические исследования;</a:t>
            </a:r>
            <a:endParaRPr sz="201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1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—	наблюдения за изменением климата Земли и экологический мониторинг;</a:t>
            </a:r>
            <a:endParaRPr sz="201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01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—	медицинская диагностика (исследование сущности болезни и состояния заболевшего человека) и терапия (лечение, оздоровление).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idx="1" type="body"/>
          </p:nvPr>
        </p:nvSpPr>
        <p:spPr>
          <a:xfrm>
            <a:off x="311700" y="77350"/>
            <a:ext cx="8520600" cy="446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b="1" i="1" lang="ru" sz="171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 настоящее время активно развивается нанофотоника, изучающая физические процессы, возникающие при взаимодействии фотонов с очень малыми нанометровыми объектами. Направлениями развития нанофотоники являются</a:t>
            </a:r>
            <a:r>
              <a:rPr lang="ru" sz="171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71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ru" sz="171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—	исследования квантовых слоёв, нитей и точек;</a:t>
            </a:r>
            <a:endParaRPr sz="171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ru" sz="171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—	разработка сверхпроводниковых источников электромагнитного излучения;</a:t>
            </a:r>
            <a:endParaRPr sz="171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ru" sz="171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—	создание светодиодов на органической основе;</a:t>
            </a:r>
            <a:endParaRPr sz="171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ru" sz="171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—	разработка органических лазеров;</a:t>
            </a:r>
            <a:endParaRPr sz="171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ru" sz="171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—	конструирование наноэлементов для солнечной энергетики;</a:t>
            </a:r>
            <a:endParaRPr sz="171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ru" sz="171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—	разработка нанооптических волокон;</a:t>
            </a:r>
            <a:endParaRPr sz="171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ru" sz="171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—	миниатюризация фотонных устройств и их встраивание в сложные системы;</a:t>
            </a:r>
            <a:endParaRPr sz="171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r>
              <a:rPr lang="ru" sz="171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—	создание наноразмерных лазеров и др. </a:t>
            </a:r>
            <a:endParaRPr sz="2365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311700" y="206250"/>
            <a:ext cx="8520600" cy="287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203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Квантовый компьютер</a:t>
            </a:r>
            <a:r>
              <a:rPr lang="ru" sz="203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— вычислительное устройство, которое для передачи и обработки данных использует принципы квантовой механики. В отличие от обычного компьютера, который обрабатывает информацию последовательно, квантовый компьютер может выполнять одновременно 50—60 тыс. операций.</a:t>
            </a:r>
            <a:endParaRPr sz="203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3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Полноценный квантовый компьютер как реальное техническое устройство пока не существует. Однако уже созданы его отдельные элементы. показавшие положительные результаты: квантовый процессор решил тестовую задачу за 0,5 с, а процессор Intel — за 30 мин (выигрыш но скорости в 3600 раз). Для таких компьютеров уже создан высокоуровневый язык программирования.</a:t>
            </a:r>
            <a:endParaRPr sz="203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0325" y="2872300"/>
            <a:ext cx="2637805" cy="1757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фото из Яндекс-картинки. использовано в качестве иллюстрации." id="98" name="Google Shape;9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7805" y="2872300"/>
            <a:ext cx="2630264" cy="175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990"/>
              <a:buNone/>
            </a:pPr>
            <a:r>
              <a:rPr lang="ru" sz="257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Самостоятельная работа</a:t>
            </a:r>
            <a:endParaRPr sz="257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880"/>
          </a:p>
        </p:txBody>
      </p:sp>
      <p:sp>
        <p:nvSpPr>
          <p:cNvPr id="104" name="Google Shape;104;p19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Работа с информацией.</a:t>
            </a:r>
            <a:endParaRPr b="1" sz="2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Узнайте, выполнив поиск в Интернете и других источниках информации, в каких ещё областях деятельности человека, кроме рассмотренных в параграфе, применяется фотоника и нанофотоника. Сохраните информацию в форме описания, схем, фотографий и др.</a:t>
            </a:r>
            <a:endParaRPr sz="2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lang="ru"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Проверяем свои знания</a:t>
            </a:r>
            <a:endParaRPr sz="4400"/>
          </a:p>
        </p:txBody>
      </p:sp>
      <p:sp>
        <p:nvSpPr>
          <p:cNvPr id="110" name="Google Shape;110;p20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600"/>
              <a:t>1. Что такое фотоника? Чем она отличается от электроники?</a:t>
            </a:r>
            <a:endParaRPr sz="2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600"/>
              <a:t>2. Для какой цели служит оптическое волокно?</a:t>
            </a:r>
            <a:endParaRPr sz="2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600"/>
              <a:t>3. Что такое нанофотоника? </a:t>
            </a:r>
            <a:endParaRPr sz="2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lue &amp; Gold">
  <a:themeElements>
    <a:clrScheme name="Blue &amp; Gold">
      <a:dk1>
        <a:srgbClr val="FFFFFF"/>
      </a:dk1>
      <a:lt1>
        <a:srgbClr val="01AFD1"/>
      </a:lt1>
      <a:dk2>
        <a:srgbClr val="1E2D31"/>
      </a:dk2>
      <a:lt2>
        <a:srgbClr val="BFC7CA"/>
      </a:lt2>
      <a:accent1>
        <a:srgbClr val="006F85"/>
      </a:accent1>
      <a:accent2>
        <a:srgbClr val="AF4345"/>
      </a:accent2>
      <a:accent3>
        <a:srgbClr val="47D06A"/>
      </a:accent3>
      <a:accent4>
        <a:srgbClr val="F58F8F"/>
      </a:accent4>
      <a:accent5>
        <a:srgbClr val="F6CD4C"/>
      </a:accent5>
      <a:accent6>
        <a:srgbClr val="F8E71C"/>
      </a:accent6>
      <a:hlink>
        <a:srgbClr val="F6CD4C"/>
      </a:hlink>
      <a:folHlink>
        <a:srgbClr val="F6CD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