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1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35A16-639B-4779-A321-F6A2FE6D92FE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53B655-369A-48BE-B4B8-CA9C0A9E5E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864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53B655-369A-48BE-B4B8-CA9C0A9E5E9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108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2B96-5B65-49CC-92E4-B94DAC345476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89C65-01DD-40C4-A734-038DE5FBFE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2B96-5B65-49CC-92E4-B94DAC345476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89C65-01DD-40C4-A734-038DE5FBFE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2B96-5B65-49CC-92E4-B94DAC345476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89C65-01DD-40C4-A734-038DE5FBFE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2B96-5B65-49CC-92E4-B94DAC345476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89C65-01DD-40C4-A734-038DE5FBFE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2B96-5B65-49CC-92E4-B94DAC345476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89C65-01DD-40C4-A734-038DE5FBFE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2B96-5B65-49CC-92E4-B94DAC345476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89C65-01DD-40C4-A734-038DE5FBFE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2B96-5B65-49CC-92E4-B94DAC345476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89C65-01DD-40C4-A734-038DE5FBFE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2B96-5B65-49CC-92E4-B94DAC345476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89C65-01DD-40C4-A734-038DE5FBFE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2B96-5B65-49CC-92E4-B94DAC345476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89C65-01DD-40C4-A734-038DE5FBFE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2B96-5B65-49CC-92E4-B94DAC345476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89C65-01DD-40C4-A734-038DE5FBFE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2B96-5B65-49CC-92E4-B94DAC345476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89C65-01DD-40C4-A734-038DE5FBFE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E2B96-5B65-49CC-92E4-B94DAC345476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89C65-01DD-40C4-A734-038DE5FBFEC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A%D0%B5%D1%80%D0%B0%D0%BC%D0%B8%D0%BA%D0%B0_%D0%B8%D0%BD%D0%B4%D0%B5%D0%B9%D1%86%D0%B5%D0%B2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F%D0%B5%D1%80%D0%B2%D0%BE%D0%B1%D1%8B%D1%82%D0%BD%D0%BE%D0%B5_%D0%BE%D0%B1%D1%89%D0%B5%D1%81%D1%82%D0%B2%D0%BE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2%D0%B5%D0%BB%D0%B8%D0%BA%D0%B8%D0%B5_%D0%BE%D0%B7%D1%91%D1%80%D0%B0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0%D0%B5%D0%B7%D1%8C%D0%B1%D0%B0_%D0%BF%D0%BE_%D0%B4%D0%B5%D1%80%D0%B5%D0%B2%D1%83" TargetMode="Externa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1%D0%B8%D0%B7%D0%BE%D0%BD" TargetMode="External"/><Relationship Id="rId3" Type="http://schemas.openxmlformats.org/officeDocument/2006/relationships/hyperlink" Target="https://ru.wikipedia.org/wiki/%D0%92%D1%8B%D1%88%D0%B8%D0%B2%D0%BA%D0%B0" TargetMode="External"/><Relationship Id="rId7" Type="http://schemas.openxmlformats.org/officeDocument/2006/relationships/hyperlink" Target="https://ru.wikipedia.org/wiki/%D0%A9%D0%B8%D1%82" TargetMode="Externa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1%D1%83%D0%B1%D0%B5%D0%BD" TargetMode="External"/><Relationship Id="rId5" Type="http://schemas.openxmlformats.org/officeDocument/2006/relationships/hyperlink" Target="https://ru.wikipedia.org/wiki/%D0%A2%D0%B8%D0%BF%D0%B8" TargetMode="External"/><Relationship Id="rId4" Type="http://schemas.openxmlformats.org/officeDocument/2006/relationships/image" Target="../media/image14.jpeg"/><Relationship Id="rId9" Type="http://schemas.openxmlformats.org/officeDocument/2006/relationships/image" Target="../media/image15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4%D0%BE%D0%BC%D0%B0%D1%88%D0%BD%D1%8F%D1%8F_%D0%B8%D0%BD%D0%B4%D0%B5%D0%B9%D0%BA%D0%B0" TargetMode="External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u.wikipedia.org/wiki/%D0%9C%D1%83%D1%81%D0%BA%D1%83%D1%81%D0%BD%D0%B0%D1%8F_%D1%83%D1%82%D0%BA%D0%B0" TargetMode="External"/><Relationship Id="rId4" Type="http://schemas.openxmlformats.org/officeDocument/2006/relationships/hyperlink" Target="https://ru.wikipedia.org/wiki/%D0%9C%D0%BE%D1%80%D1%81%D0%BA%D0%B0%D1%8F_%D1%81%D0%B2%D0%B8%D0%BD%D0%BA%D0%B0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A%D0%BE%D0%BB%D1%83%D0%BC%D0%B1,_%D0%A5%D1%80%D0%B8%D1%81%D1%82%D0%BE%D1%84%D0%BE%D1%8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u.wikipedia.org/wiki/%D0%98%D0%BD%D0%B4%D0%B8%D1%8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ru-RU" b="1" i="1" dirty="0">
                <a:solidFill>
                  <a:srgbClr val="C00000"/>
                </a:solidFill>
                <a:latin typeface="Monotype Corsiva" pitchFamily="66" charset="0"/>
              </a:rPr>
            </a:br>
            <a:br>
              <a:rPr lang="ru-RU" b="1" i="1" dirty="0">
                <a:solidFill>
                  <a:srgbClr val="C00000"/>
                </a:solidFill>
                <a:latin typeface="Monotype Corsiva" pitchFamily="66" charset="0"/>
              </a:rPr>
            </a:br>
            <a:br>
              <a:rPr lang="ru-RU" b="1" i="1" dirty="0">
                <a:solidFill>
                  <a:srgbClr val="C00000"/>
                </a:solidFill>
                <a:latin typeface="Monotype Corsiva" pitchFamily="66" charset="0"/>
              </a:rPr>
            </a:br>
            <a:br>
              <a:rPr lang="ru-RU" b="1" i="1" dirty="0">
                <a:solidFill>
                  <a:srgbClr val="C00000"/>
                </a:solidFill>
                <a:latin typeface="Monotype Corsiva" pitchFamily="66" charset="0"/>
              </a:rPr>
            </a:br>
            <a:br>
              <a:rPr lang="ru-RU" b="1" i="1" dirty="0">
                <a:solidFill>
                  <a:srgbClr val="C00000"/>
                </a:solidFill>
                <a:latin typeface="Monotype Corsiva" pitchFamily="66" charset="0"/>
              </a:rPr>
            </a:br>
            <a:br>
              <a:rPr lang="ru-RU" b="1" i="1" dirty="0">
                <a:solidFill>
                  <a:srgbClr val="C00000"/>
                </a:solidFill>
                <a:latin typeface="Monotype Corsiva" pitchFamily="66" charset="0"/>
              </a:rPr>
            </a:br>
            <a:br>
              <a:rPr lang="ru-RU" b="1" i="1" dirty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ru-RU" b="1" i="1" dirty="0">
                <a:solidFill>
                  <a:srgbClr val="C00000"/>
                </a:solidFill>
                <a:latin typeface="Monotype Corsiva" pitchFamily="66" charset="0"/>
              </a:rPr>
              <a:t>Коренное население Америки и его культура</a:t>
            </a:r>
            <a:endParaRPr lang="ru-RU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396361" cy="1742243"/>
          </a:xfrm>
        </p:spPr>
        <p:txBody>
          <a:bodyPr>
            <a:normAutofit/>
          </a:bodyPr>
          <a:lstStyle/>
          <a:p>
            <a:pPr algn="r">
              <a:spcBef>
                <a:spcPct val="50000"/>
              </a:spcBef>
            </a:pPr>
            <a:endParaRPr lang="ru-RU" sz="2600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latin typeface="Monotype Corsiva" pitchFamily="66" charset="0"/>
              </a:rPr>
              <a:t>Традиции и культурное развитие </a:t>
            </a:r>
            <a:br>
              <a:rPr lang="ru-RU" dirty="0"/>
            </a:br>
            <a:endParaRPr lang="ru-RU" dirty="0"/>
          </a:p>
        </p:txBody>
      </p:sp>
      <p:pic>
        <p:nvPicPr>
          <p:cNvPr id="22530" name="Picture 2" descr="C:\Documents and Settings\Владелец\Рабочий стол\Коренное население Америки\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8298" y="581506"/>
            <a:ext cx="4281694" cy="284749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932040" y="2420888"/>
            <a:ext cx="40324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Культура коренного населения Америки – это главным образом их языки общения, многие из которых до сих пор полностью дешифровать не представляется возможным.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4293096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Каждое племя имело не просто свой диалект, а свой автономный язык, который звучал лишь в устной речи, не имел при этом письменности.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863080" y="4869160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Первая азбука в Америке появилась лишь в 1826 году.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23528" y="5229200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До этого момента аборигены континента использовали пиктографические знаки, а если приходилось общаться с представителями иных поселений, то применяли жесты, телодвижения и мимику.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:\Documents and Settings\Владелец\Рабочий стол\Коренное население Америки\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63688" y="260648"/>
            <a:ext cx="5353502" cy="401558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23528" y="4365104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Традиция изготовления </a:t>
            </a:r>
            <a:r>
              <a:rPr lang="ru-RU" b="1" dirty="0">
                <a:latin typeface="Times New Roman" pitchFamily="18" charset="0"/>
                <a:cs typeface="Times New Roman" pitchFamily="18" charset="0"/>
                <a:hlinkClick r:id="rId3" tooltip="Керамика индейцев"/>
              </a:rPr>
              <a:t>керамики у индейцев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 как Северной, так и Центральной и Южной Америки возникла задолго до контакта с европейцами, а местные стили керамики были весьма разнообразны.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5301208"/>
            <a:ext cx="8424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Помимо керамических сосудов, различные индейские культуры изготавливали также глиняные статуэтки, маски, другие ритуальные предметы.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C:\Documents and Settings\Владелец\Рабочий стол\Коренное население Америки\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548680"/>
            <a:ext cx="4792191" cy="4808218"/>
          </a:xfrm>
          <a:prstGeom prst="rect">
            <a:avLst/>
          </a:prstGeom>
          <a:noFill/>
        </p:spPr>
      </p:pic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5076056" y="765866"/>
            <a:ext cx="3456384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Центральной Америке и в области Анд ко времени европейской колонизации существовала высокоразвитая художественная культура, уничтоженная завоевателями. </a:t>
            </a:r>
            <a:endParaRPr kumimoji="0" lang="ru-RU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76056" y="2924944"/>
            <a:ext cx="388843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Искусство многочисленных племён, находившихся на стадии 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  <a:hlinkClick r:id="rId3" tooltip="Первобытное общество"/>
              </a:rPr>
              <a:t>первобытно-общинного</a:t>
            </a:r>
            <a:r>
              <a:rPr lang="ru-RU" b="1" dirty="0">
                <a:latin typeface="Times New Roman" pitchFamily="18" charset="0"/>
                <a:cs typeface="Times New Roman" pitchFamily="18" charset="0"/>
                <a:hlinkClick r:id="rId3" tooltip="Первобытное общество"/>
              </a:rPr>
              <a:t> строя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было тесно связано с бытом и материальным производством; оно отразило наблюдения охотников, рыболовов и земледельцев, воплотило их мифологические представления и богатство орнаментальной фантазии.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C:\Documents and Settings\Владелец\Рабочий стол\Коренное население Америки\1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3" y="462136"/>
            <a:ext cx="4464496" cy="608449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572000" y="40466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Многообразны типы индейских жилищ: навесы, заслоны, куполообразные шалаши 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572000" y="126876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Конические палатки из жердей, крытых ветками, листьями, циновками, шкурами.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788024" y="2564904"/>
            <a:ext cx="417646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Глиняные или каменные хижины в горных районах Южной Америки; общинные жилища — дощатые дома на северо-западе Северной Америки; крытые корой каркасные «длинные дома» в районе </a:t>
            </a:r>
            <a:r>
              <a:rPr lang="ru-RU" b="1" dirty="0">
                <a:latin typeface="Times New Roman" pitchFamily="18" charset="0"/>
                <a:cs typeface="Times New Roman" pitchFamily="18" charset="0"/>
                <a:hlinkClick r:id="rId3" tooltip="Великие озёра"/>
              </a:rPr>
              <a:t>Великих озёр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; каменные или сырцовые дома-селения (пуэбло) на юго-западе Северной Америки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C:\Documents and Settings\Владелец\Рабочий стол\Коренное население Америки\1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4362872" cy="581716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572000" y="1772816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  <a:hlinkClick r:id="rId3" tooltip="Резьба по дереву"/>
              </a:rPr>
              <a:t>Резьба по дереву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особенно богатая на северо-западном побережье Северной Америки (полихромные тотемные и намогильные столбы с переплетением реальных и фантастических изображений), встречается и у ряда южноамериканских племён.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C:\Documents and Settings\Владелец\Рабочий стол\Коренное население Америки\1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332656"/>
            <a:ext cx="3732895" cy="273630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995936" y="18864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Широко были распространены плетение, ткачество, </a:t>
            </a:r>
            <a:r>
              <a:rPr lang="ru-RU" b="1" dirty="0">
                <a:latin typeface="Times New Roman" pitchFamily="18" charset="0"/>
                <a:cs typeface="Times New Roman" pitchFamily="18" charset="0"/>
                <a:hlinkClick r:id="rId3" tooltip="Вышивка"/>
              </a:rPr>
              <a:t>вышивка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изготовление украшений из перьев, керамической и деревянной утвари и фигурок</a:t>
            </a:r>
          </a:p>
        </p:txBody>
      </p:sp>
      <p:pic>
        <p:nvPicPr>
          <p:cNvPr id="27651" name="Picture 3" descr="C:\Documents and Settings\Владелец\Рабочий стол\Коренное население Америки\13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3212976"/>
            <a:ext cx="3275856" cy="3406891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211960" y="515719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В росписях известны и фантастические изображения, и богатый геометрический орнамент, и военные и охотничьи сцены (рисунки индейцев Великих равнин на 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  <a:hlinkClick r:id="rId5" tooltip="Типи"/>
              </a:rPr>
              <a:t>типи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b="1" dirty="0">
                <a:latin typeface="Times New Roman" pitchFamily="18" charset="0"/>
                <a:cs typeface="Times New Roman" pitchFamily="18" charset="0"/>
                <a:hlinkClick r:id="rId6" tooltip="Бубен"/>
              </a:rPr>
              <a:t>бубнах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b="1" dirty="0">
                <a:latin typeface="Times New Roman" pitchFamily="18" charset="0"/>
                <a:cs typeface="Times New Roman" pitchFamily="18" charset="0"/>
                <a:hlinkClick r:id="rId7" tooltip="Щит"/>
              </a:rPr>
              <a:t>щитах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шкурах </a:t>
            </a:r>
            <a:r>
              <a:rPr lang="ru-RU" b="1" dirty="0">
                <a:latin typeface="Times New Roman" pitchFamily="18" charset="0"/>
                <a:cs typeface="Times New Roman" pitchFamily="18" charset="0"/>
                <a:hlinkClick r:id="rId8" tooltip="Бизон"/>
              </a:rPr>
              <a:t>бизонов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pic>
        <p:nvPicPr>
          <p:cNvPr id="27652" name="Picture 4" descr="C:\Documents and Settings\Владелец\Рабочий стол\Коренное население Америки\14.jp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08104" y="1340768"/>
            <a:ext cx="2389542" cy="39061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36712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  <a:latin typeface="Monotype Corsiva" pitchFamily="66" charset="0"/>
              </a:rPr>
              <a:t>Божества индейцев </a:t>
            </a:r>
            <a:endParaRPr lang="ru-RU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pic>
        <p:nvPicPr>
          <p:cNvPr id="28674" name="Picture 2" descr="C:\Documents and Settings\Владелец\Рабочий стол\Коренное население Америки\1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83769" y="620688"/>
            <a:ext cx="4131916" cy="3816424"/>
          </a:xfrm>
          <a:prstGeom prst="rect">
            <a:avLst/>
          </a:prstGeom>
          <a:noFill/>
        </p:spPr>
      </p:pic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251520" y="4511878"/>
            <a:ext cx="8568952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Большинство племен Северной Америки полагали, что божество – это некая плоскость, которая находится далеко в океане. По их легендам, их предки проживали на этой плоскости. И те, которые совершили грех или проявили неосторожность, сваливались с нее в зияющую пустоту. В Центральной Америке божествам придавали вид животных, чаще всего птиц. Мудрые племена инков нередко своими богами считали прототипы людей, которые создали мир и все, что в нем есть. </a:t>
            </a:r>
            <a:endParaRPr kumimoji="0" lang="ru-RU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latin typeface="Monotype Corsiva" pitchFamily="66" charset="0"/>
              </a:rPr>
              <a:t>Мифологический аспект </a:t>
            </a:r>
            <a:br>
              <a:rPr lang="ru-RU" dirty="0">
                <a:solidFill>
                  <a:srgbClr val="C00000"/>
                </a:solidFill>
                <a:latin typeface="Monotype Corsiva" pitchFamily="66" charset="0"/>
              </a:rPr>
            </a:br>
            <a:endParaRPr lang="ru-RU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pic>
        <p:nvPicPr>
          <p:cNvPr id="30722" name="Picture 2" descr="C:\Documents and Settings\Владелец\Рабочий стол\Коренное население Америки\1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980728"/>
            <a:ext cx="3208564" cy="4525963"/>
          </a:xfrm>
          <a:prstGeom prst="rect">
            <a:avLst/>
          </a:prstGeom>
          <a:noFill/>
        </p:spPr>
      </p:pic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4139952" y="908720"/>
            <a:ext cx="4608512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Изначально все сказки, легенды и прочие народные сочинения, которые принадлежали индейцам, могли поведать нам об их жизни, о быте, о способах добывания пищи. Эти народы воспевали птиц, диких млекопитающих и хищников, своих братьев и родителей. Немного позже мифология приобрела несколько иной характер. У индейцев появились мифы о сотворении мира, которые очень похожи на наши библейские. Примечательно, что во многих рассказах американских коренных народов присутствует некое божество – Женщина с косами. Она является одновременно олицетворением жизни и смерти, пищи и войны, земли и воды. У нее нет имени, но упоминания о ее могуществе встречаются практически во всех древних индейских источниках. </a:t>
            </a:r>
            <a:endParaRPr kumimoji="0" lang="ru-RU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latin typeface="Monotype Corsiva" pitchFamily="66" charset="0"/>
              </a:rPr>
              <a:t>Вклад индейцев в мировую цивилизацию </a:t>
            </a:r>
            <a:endParaRPr lang="ru-RU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pic>
        <p:nvPicPr>
          <p:cNvPr id="29697" name="Picture 1" descr="C:\Documents and Settings\Владелец\Рабочий стол\Коренное население Америки\1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91680" y="764704"/>
            <a:ext cx="5039250" cy="323319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79512" y="414908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Народы мира переняли от индейцев возделывание кукурузы (маиса), картофеля, томата, подсолнечника, маниока, какао, хлопчатника, табака, перца, фасоли, арахиса, агавы, ряда вида бобовых, кабачков </a:t>
            </a: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251520" y="5036259"/>
            <a:ext cx="842493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Распространение картофеля в Евразии значительно сократило голод, в дальнейшем кукуруза помогла создать стабильную кормовую базу для скота.</a:t>
            </a:r>
            <a:endParaRPr kumimoji="0" lang="ru-RU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5661248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Индейцы разводили домашних животных, из которых ныне широко распространены </a:t>
            </a:r>
            <a:r>
              <a:rPr lang="ru-RU" b="1" dirty="0">
                <a:latin typeface="Times New Roman" pitchFamily="18" charset="0"/>
                <a:cs typeface="Times New Roman" pitchFamily="18" charset="0"/>
                <a:hlinkClick r:id="rId3" tooltip="Домашняя индейка"/>
              </a:rPr>
              <a:t>домашняя индейка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 и </a:t>
            </a:r>
            <a:r>
              <a:rPr lang="ru-RU" b="1" dirty="0">
                <a:latin typeface="Times New Roman" pitchFamily="18" charset="0"/>
                <a:cs typeface="Times New Roman" pitchFamily="18" charset="0"/>
                <a:hlinkClick r:id="rId4" tooltip="Морская свинка"/>
              </a:rPr>
              <a:t>морская свинка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Среди птиц, одомашненных индейцами —</a:t>
            </a:r>
            <a:r>
              <a:rPr lang="ru-RU" b="1" dirty="0">
                <a:latin typeface="Times New Roman" pitchFamily="18" charset="0"/>
                <a:cs typeface="Times New Roman" pitchFamily="18" charset="0"/>
                <a:hlinkClick r:id="rId5" tooltip="Мускусная утка"/>
              </a:rPr>
              <a:t>мускусная утка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Владелец\Рабочий стол\Коренное население Америки\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11760" y="548680"/>
            <a:ext cx="4588768" cy="344157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899592" y="4293096"/>
            <a:ext cx="712879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Коренным населением Америки, которое принадлежит к отдельной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американоидной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расе, являются Индейцы. Название возникло от ошибочного представления первых европейских мореплавателей (</a:t>
            </a:r>
            <a:r>
              <a:rPr lang="ru-RU" b="1" dirty="0">
                <a:latin typeface="Times New Roman" pitchFamily="18" charset="0"/>
                <a:cs typeface="Times New Roman" pitchFamily="18" charset="0"/>
                <a:hlinkClick r:id="rId3" tooltip="Колумб, Христофор"/>
              </a:rPr>
              <a:t>Христофора Колумба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 и др.) конца XV века, считавших открытые ими заатлантические земли </a:t>
            </a:r>
            <a:r>
              <a:rPr lang="ru-RU" b="1" dirty="0">
                <a:latin typeface="Times New Roman" pitchFamily="18" charset="0"/>
                <a:cs typeface="Times New Roman" pitchFamily="18" charset="0"/>
                <a:hlinkClick r:id="rId4" tooltip="Индия"/>
              </a:rPr>
              <a:t>Индией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Documents and Settings\Владелец\Рабочий стол\Коренное население Америки\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67744" y="260648"/>
            <a:ext cx="4392488" cy="4186206"/>
          </a:xfrm>
          <a:prstGeom prst="rect">
            <a:avLst/>
          </a:prstGeom>
          <a:noFill/>
        </p:spPr>
      </p:pic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611560" y="4509120"/>
            <a:ext cx="756084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Прародиной индейцев ученые считают Алтай, откуда они и выходили своими колониями на протяжении многих тысячелетий (примерно 70-12 тысячелетия до н. э.) в Новый Свет по так называемому </a:t>
            </a:r>
            <a:r>
              <a:rPr kumimoji="0" lang="ru-RU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Берингийскому</a:t>
            </a: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мосту - древнему широкому перешейку между Америкой и Азией, на месте которого сейчас находится Берингов пролив, дабы освоить новые земли. </a:t>
            </a:r>
            <a:endParaRPr kumimoji="0" lang="ru-RU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Documents and Settings\Владелец\Рабочий стол\Коренное население Америки\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44605" y="260648"/>
            <a:ext cx="6279723" cy="482250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39552" y="5301208"/>
            <a:ext cx="74168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Жители наших краев постепенно расселялись по северной части Евразии, а потом перешли и в Западное полушарие, где превратились в индейцев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Documents and Settings\Владелец\Рабочий стол\Коренное население Америки\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91680" y="332656"/>
            <a:ext cx="5048250" cy="385921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23528" y="4365104"/>
            <a:ext cx="806489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После того как Америка была освоена, каждое отдельное племя стало развиваться в своем направлении. Общие тенденции, которые наблюдались у них, были следующими. Индейцы Южной Америки чтили материнский род. Жители Северной части континента довольствовались патриархатом. В племенах Карибского бассейна наблюдалась тенденция перехода к классовому обществу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229600" cy="764704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latin typeface="Monotype Corsiva" pitchFamily="66" charset="0"/>
              </a:rPr>
              <a:t>Северные племена </a:t>
            </a:r>
            <a:br>
              <a:rPr lang="ru-RU" dirty="0">
                <a:solidFill>
                  <a:srgbClr val="C00000"/>
                </a:solidFill>
                <a:latin typeface="Monotype Corsiva" pitchFamily="66" charset="0"/>
              </a:rPr>
            </a:br>
            <a:endParaRPr lang="ru-RU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pic>
        <p:nvPicPr>
          <p:cNvPr id="18434" name="Picture 2" descr="C:\Documents and Settings\Владелец\Рабочий стол\Коренное население Америки\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620688"/>
            <a:ext cx="3672409" cy="367240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067944" y="83671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Коренное население Северной Америки занимало территорию нынешней Канады с США, начиная от вечных ледников и заканчивая Мексиканским заливом. Там сложилось множество различных культур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5661248"/>
            <a:ext cx="8568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 юге Северной Америки племена считались наиболее развитыми, так как аборигены тут занимались земледелием, применяя метод искусственного орошения, а по совместительству разводили домашний скот.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139952" y="256490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Северные индейцы, которые заселили верхнюю часть Канады охотились на оленя-карибу, а также занимались ловлей рыбы. 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923928" y="3640088"/>
            <a:ext cx="48965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Северо-западные племена занимались ловлей рыбы, а также морской охотой. </a:t>
            </a:r>
            <a:endParaRPr kumimoji="0" lang="ru-RU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4365104"/>
            <a:ext cx="8496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Калифорнийские индейцы занимались обычной охотой и ловили рыбу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251520" y="4653136"/>
            <a:ext cx="84969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Индейцы </a:t>
            </a:r>
            <a:r>
              <a:rPr kumimoji="0" lang="ru-RU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Вудленда</a:t>
            </a: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занимали всю восточную часть современных США. Эти люди промышляли оседлым земледелием. </a:t>
            </a:r>
            <a:endParaRPr kumimoji="0" lang="ru-RU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3528" y="5229200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Индейцы Великих равнин – известные охотники на диких бизонов.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dirty="0" err="1">
                <a:solidFill>
                  <a:srgbClr val="C00000"/>
                </a:solidFill>
                <a:latin typeface="Monotype Corsiva" pitchFamily="66" charset="0"/>
              </a:rPr>
              <a:t>Карибский</a:t>
            </a:r>
            <a:r>
              <a:rPr lang="ru-RU" b="1" dirty="0">
                <a:solidFill>
                  <a:srgbClr val="C00000"/>
                </a:solidFill>
                <a:latin typeface="Monotype Corsiva" pitchFamily="66" charset="0"/>
              </a:rPr>
              <a:t> бассейн </a:t>
            </a:r>
            <a:br>
              <a:rPr lang="ru-RU" dirty="0">
                <a:solidFill>
                  <a:srgbClr val="C00000"/>
                </a:solidFill>
                <a:latin typeface="Monotype Corsiva" pitchFamily="66" charset="0"/>
              </a:rPr>
            </a:br>
            <a:endParaRPr lang="ru-RU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980728"/>
            <a:ext cx="79928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Коренное население Центральной Америки было наиболее развитым. Именно в этой части континента развивались сложнейшие на те времена подсечно-огневая и орошаемая системы земледелия</a:t>
            </a: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95536" y="4077072"/>
            <a:ext cx="792088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</a:t>
            </a: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 начали осваивать металлургию, а </a:t>
            </a:r>
            <a:r>
              <a:rPr kumimoji="0" lang="ru-RU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первобытно-общинный</a:t>
            </a: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строй уже переходил к классовому, превращался в рабовладельческое государство. Среди племен, которые жили в Карибском бассейне, можно назвать ацтеков, </a:t>
            </a:r>
            <a:r>
              <a:rPr kumimoji="0" lang="ru-RU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миштеков</a:t>
            </a: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майя, </a:t>
            </a:r>
            <a:r>
              <a:rPr kumimoji="0" lang="ru-RU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пурепеча</a:t>
            </a: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тотонаки</a:t>
            </a: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ru-RU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сапотеки</a:t>
            </a: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2924944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Коренное население Латинской Америки на этих землях также занималось скотоводством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2060848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Выращивали маис, бобовые, подсолнечник, тыква, агава, какао, хлопчатник. Тут также выращивали табак.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latin typeface="Monotype Corsiva" pitchFamily="66" charset="0"/>
              </a:rPr>
              <a:t>Южная Америка</a:t>
            </a:r>
            <a:br>
              <a:rPr lang="ru-RU" dirty="0">
                <a:solidFill>
                  <a:srgbClr val="C00000"/>
                </a:solidFill>
                <a:latin typeface="Monotype Corsiva" pitchFamily="66" charset="0"/>
              </a:rPr>
            </a:br>
            <a:endParaRPr lang="ru-RU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27984" y="90872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Коренное население Южной Америки было не столь сильно развитым. Исключение может составить лишь Империя Инков, которая располагалась в Андах и была населена одноименными индейцами. </a:t>
            </a:r>
          </a:p>
        </p:txBody>
      </p:sp>
      <p:pic>
        <p:nvPicPr>
          <p:cNvPr id="20482" name="Picture 2" descr="C:\Documents and Settings\Владелец\Рабочий стол\Коренное население Америки\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836712"/>
            <a:ext cx="4052392" cy="405239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283968" y="270892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 территории современной Бразилии проживали племена, которые занимались мотыжным типом земледелия, а также охотились на местных птиц, млекопитающих.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427984" y="4653136"/>
            <a:ext cx="4355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Территорию Аргентины занимали конные охотники на гуанако. 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827584" y="5661248"/>
            <a:ext cx="71287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Огненной Земле и занимались ловлей рыбы. </a:t>
            </a:r>
            <a:endParaRPr kumimoji="0" lang="ru-RU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64096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  <a:latin typeface="Monotype Corsiva" pitchFamily="66" charset="0"/>
              </a:rPr>
              <a:t>Империя инков </a:t>
            </a:r>
            <a:endParaRPr lang="ru-RU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pic>
        <p:nvPicPr>
          <p:cNvPr id="21506" name="Picture 2" descr="C:\Documents and Settings\Владелец\Рабочий стол\Коренное население Америки\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75656" y="836712"/>
            <a:ext cx="5278296" cy="2376264"/>
          </a:xfrm>
          <a:prstGeom prst="rect">
            <a:avLst/>
          </a:prstGeom>
          <a:noFill/>
        </p:spPr>
      </p:pic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95536" y="3164681"/>
            <a:ext cx="8424936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 величайшее объединение индейцев, которое существовало в 11-13-м веках на территории нынешних Колумбии, Перу и Чили. До прихода европейцев местные жители уже имели свое административное деление. Империя состояла из четырех частей, а каждая из них, в свою очередь, делилась на провинции. Империя инков имела свою государственность и законы, которые преимущественно были представлены в виде наказаний за те или иные злодеяния. Система управления страной у них была, скорее всего, деспотично-тоталитарной. В этом государстве также была армия, имелся определенный социальный строй, над нижними слоями которого производился контроль. Главным достижением инков считаются их гигантские магистрали. Дороги, построенные ими на склонах Анд, в длину достигали 25 тысяч километров. Для передвижения по ним использовали лам как вьючных животных. </a:t>
            </a:r>
            <a:endParaRPr kumimoji="0" lang="ru-RU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1235</Words>
  <Application>Microsoft Office PowerPoint</Application>
  <PresentationFormat>Экран (4:3)</PresentationFormat>
  <Paragraphs>49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Monotype Corsiva</vt:lpstr>
      <vt:lpstr>Times New Roman</vt:lpstr>
      <vt:lpstr>Тема Office</vt:lpstr>
      <vt:lpstr>       Коренное население Америки и его культура</vt:lpstr>
      <vt:lpstr>Презентация PowerPoint</vt:lpstr>
      <vt:lpstr>Презентация PowerPoint</vt:lpstr>
      <vt:lpstr>Презентация PowerPoint</vt:lpstr>
      <vt:lpstr>Презентация PowerPoint</vt:lpstr>
      <vt:lpstr>Северные племена  </vt:lpstr>
      <vt:lpstr>Карибский бассейн  </vt:lpstr>
      <vt:lpstr>Южная Америка </vt:lpstr>
      <vt:lpstr>Империя инков </vt:lpstr>
      <vt:lpstr>Традиции и культурное развитие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Божества индейцев </vt:lpstr>
      <vt:lpstr>Мифологический аспект  </vt:lpstr>
      <vt:lpstr>Вклад индейцев в мировую цивилизацию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Коренное население Америки и его культура</dc:title>
  <dc:creator>Владелец</dc:creator>
  <cp:lastModifiedBy>Dell</cp:lastModifiedBy>
  <cp:revision>16</cp:revision>
  <dcterms:created xsi:type="dcterms:W3CDTF">2016-10-30T16:14:42Z</dcterms:created>
  <dcterms:modified xsi:type="dcterms:W3CDTF">2024-10-03T06:02:16Z</dcterms:modified>
</cp:coreProperties>
</file>